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145706650" r:id="rId3"/>
    <p:sldId id="2145706651" r:id="rId4"/>
    <p:sldId id="2145706649" r:id="rId5"/>
    <p:sldId id="2145706652" r:id="rId6"/>
    <p:sldId id="2145706662" r:id="rId7"/>
    <p:sldId id="2145706653" r:id="rId8"/>
    <p:sldId id="2145706668" r:id="rId9"/>
    <p:sldId id="2145706654" r:id="rId10"/>
    <p:sldId id="2145706667" r:id="rId11"/>
    <p:sldId id="2145706656" r:id="rId12"/>
    <p:sldId id="580" r:id="rId13"/>
    <p:sldId id="2145706669" r:id="rId14"/>
    <p:sldId id="2145706623" r:id="rId15"/>
    <p:sldId id="2145706620" r:id="rId16"/>
    <p:sldId id="2145706624" r:id="rId17"/>
    <p:sldId id="2145706625" r:id="rId18"/>
    <p:sldId id="2145706657" r:id="rId19"/>
    <p:sldId id="2145706642" r:id="rId20"/>
    <p:sldId id="543" r:id="rId21"/>
    <p:sldId id="276" r:id="rId22"/>
    <p:sldId id="2145706665" r:id="rId23"/>
    <p:sldId id="2145706658" r:id="rId24"/>
    <p:sldId id="2145706666" r:id="rId25"/>
    <p:sldId id="2145706627" r:id="rId26"/>
    <p:sldId id="2145706628" r:id="rId27"/>
    <p:sldId id="2145706659" r:id="rId28"/>
    <p:sldId id="2145706660" r:id="rId29"/>
    <p:sldId id="271" r:id="rId30"/>
    <p:sldId id="2145706648" r:id="rId31"/>
    <p:sldId id="272" r:id="rId32"/>
    <p:sldId id="2145706661" r:id="rId33"/>
    <p:sldId id="2145706664" r:id="rId34"/>
    <p:sldId id="273" r:id="rId35"/>
    <p:sldId id="264" r:id="rId36"/>
    <p:sldId id="281" r:id="rId3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 snapToGrid="0">
      <p:cViewPr varScale="1">
        <p:scale>
          <a:sx n="69" d="100"/>
          <a:sy n="69" d="100"/>
        </p:scale>
        <p:origin x="75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ökçen polat" userId="41c13a1a6398d956" providerId="LiveId" clId="{69388635-0671-4962-8C62-DF3A0530424A}"/>
    <pc:docChg chg="modSld">
      <pc:chgData name="gökçen polat" userId="41c13a1a6398d956" providerId="LiveId" clId="{69388635-0671-4962-8C62-DF3A0530424A}" dt="2024-05-19T06:36:54.943" v="0" actId="20577"/>
      <pc:docMkLst>
        <pc:docMk/>
      </pc:docMkLst>
      <pc:sldChg chg="modSp mod">
        <pc:chgData name="gökçen polat" userId="41c13a1a6398d956" providerId="LiveId" clId="{69388635-0671-4962-8C62-DF3A0530424A}" dt="2024-05-19T06:36:54.943" v="0" actId="20577"/>
        <pc:sldMkLst>
          <pc:docMk/>
          <pc:sldMk cId="4249751938" sldId="257"/>
        </pc:sldMkLst>
        <pc:spChg chg="mod">
          <ac:chgData name="gökçen polat" userId="41c13a1a6398d956" providerId="LiveId" clId="{69388635-0671-4962-8C62-DF3A0530424A}" dt="2024-05-19T06:36:54.943" v="0" actId="20577"/>
          <ac:spMkLst>
            <pc:docMk/>
            <pc:sldMk cId="4249751938" sldId="257"/>
            <ac:spMk id="13" creationId="{907756E7-B077-F6C0-0A3E-246FAB41EF03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89AC7E-7F16-4448-816E-B2EDD1DA4BC7}" type="doc">
      <dgm:prSet loTypeId="urn:microsoft.com/office/officeart/2005/8/layout/hierarchy1" loCatId="hierarchy" qsTypeId="urn:microsoft.com/office/officeart/2005/8/quickstyle/simple2" qsCatId="simple" csTypeId="urn:microsoft.com/office/officeart/2005/8/colors/colorful1#1" csCatId="colorful" phldr="1"/>
      <dgm:spPr/>
      <dgm:t>
        <a:bodyPr/>
        <a:lstStyle/>
        <a:p>
          <a:endParaRPr lang="tr-TR"/>
        </a:p>
      </dgm:t>
    </dgm:pt>
    <dgm:pt modelId="{C2C0A175-8183-4D50-BA60-B6796F5DB8C0}">
      <dgm:prSet phldrT="[Metin]" custT="1"/>
      <dgm:spPr/>
      <dgm:t>
        <a:bodyPr/>
        <a:lstStyle/>
        <a:p>
          <a:r>
            <a:rPr lang="tr-TR" sz="1100" dirty="0"/>
            <a:t>1. </a:t>
          </a:r>
          <a:r>
            <a:rPr lang="tr-TR" sz="1100" b="1" dirty="0"/>
            <a:t>Basamak tedavi </a:t>
          </a:r>
        </a:p>
      </dgm:t>
    </dgm:pt>
    <dgm:pt modelId="{06090D40-DEC0-487A-BCAC-66F99D85DEBF}" type="parTrans" cxnId="{6E34F247-2E5D-4C4E-B6B9-F8E063FC9DE3}">
      <dgm:prSet/>
      <dgm:spPr/>
      <dgm:t>
        <a:bodyPr/>
        <a:lstStyle/>
        <a:p>
          <a:endParaRPr lang="tr-TR"/>
        </a:p>
      </dgm:t>
    </dgm:pt>
    <dgm:pt modelId="{2052BEAA-5246-43B4-8FC2-05D740D3CEB6}" type="sibTrans" cxnId="{6E34F247-2E5D-4C4E-B6B9-F8E063FC9DE3}">
      <dgm:prSet/>
      <dgm:spPr/>
      <dgm:t>
        <a:bodyPr/>
        <a:lstStyle/>
        <a:p>
          <a:endParaRPr lang="tr-TR"/>
        </a:p>
      </dgm:t>
    </dgm:pt>
    <dgm:pt modelId="{B5C8E8F9-BC0A-4381-8BD2-26956AE85D91}">
      <dgm:prSet phldrT="[Metin]" custT="1"/>
      <dgm:spPr/>
      <dgm:t>
        <a:bodyPr/>
        <a:lstStyle/>
        <a:p>
          <a:pPr algn="ctr"/>
          <a:r>
            <a:rPr lang="tr-TR" sz="1100" b="1" dirty="0"/>
            <a:t>Tedavisiz , &gt;6ay sonrası </a:t>
          </a:r>
          <a:r>
            <a:rPr lang="tr-TR" sz="1100" b="1" dirty="0" err="1"/>
            <a:t>relaps</a:t>
          </a:r>
          <a:endParaRPr lang="tr-TR" sz="1100" b="1" dirty="0"/>
        </a:p>
      </dgm:t>
    </dgm:pt>
    <dgm:pt modelId="{FF370479-77D3-4E15-845B-A74041F5CE7F}" type="parTrans" cxnId="{B00C9849-0A15-42A8-BD63-F57E3A0CE747}">
      <dgm:prSet/>
      <dgm:spPr/>
      <dgm:t>
        <a:bodyPr/>
        <a:lstStyle/>
        <a:p>
          <a:endParaRPr lang="tr-TR"/>
        </a:p>
      </dgm:t>
    </dgm:pt>
    <dgm:pt modelId="{A1D03732-B164-4D0E-AB09-E6B4EA600A95}" type="sibTrans" cxnId="{B00C9849-0A15-42A8-BD63-F57E3A0CE747}">
      <dgm:prSet/>
      <dgm:spPr/>
      <dgm:t>
        <a:bodyPr/>
        <a:lstStyle/>
        <a:p>
          <a:endParaRPr lang="tr-TR"/>
        </a:p>
      </dgm:t>
    </dgm:pt>
    <dgm:pt modelId="{009C0819-11D7-4CD6-9B89-4A6F01BD6DBB}">
      <dgm:prSet phldrT="[Metin]" custT="1"/>
      <dgm:spPr/>
      <dgm:t>
        <a:bodyPr/>
        <a:lstStyle/>
        <a:p>
          <a:pPr algn="ctr"/>
          <a:r>
            <a:rPr lang="tr-TR" sz="1100" b="1" dirty="0"/>
            <a:t>Tedavi </a:t>
          </a:r>
          <a:r>
            <a:rPr lang="tr-TR" sz="1100" b="1" dirty="0" err="1"/>
            <a:t>endikasyonu</a:t>
          </a:r>
          <a:r>
            <a:rPr lang="tr-TR" sz="1100" b="1" dirty="0"/>
            <a:t> </a:t>
          </a:r>
          <a:r>
            <a:rPr lang="tr-TR" sz="1100" b="1" dirty="0" smtClean="0"/>
            <a:t>var (2. basamak tedavi)</a:t>
          </a:r>
          <a:endParaRPr lang="tr-TR" sz="1100" b="1" dirty="0"/>
        </a:p>
      </dgm:t>
    </dgm:pt>
    <dgm:pt modelId="{EE77C3A3-8D82-478D-8D26-FB17AF655B31}" type="parTrans" cxnId="{E64AAAF7-894A-4051-8DAE-DD3CA7F02A87}">
      <dgm:prSet/>
      <dgm:spPr/>
      <dgm:t>
        <a:bodyPr/>
        <a:lstStyle/>
        <a:p>
          <a:endParaRPr lang="tr-TR"/>
        </a:p>
      </dgm:t>
    </dgm:pt>
    <dgm:pt modelId="{85491346-A581-477E-86F2-78168E6D7867}" type="sibTrans" cxnId="{E64AAAF7-894A-4051-8DAE-DD3CA7F02A87}">
      <dgm:prSet/>
      <dgm:spPr/>
      <dgm:t>
        <a:bodyPr/>
        <a:lstStyle/>
        <a:p>
          <a:endParaRPr lang="tr-TR"/>
        </a:p>
      </dgm:t>
    </dgm:pt>
    <dgm:pt modelId="{87F5A39F-040B-443D-83A4-A017D891D280}">
      <dgm:prSet phldrT="[Metin]" custT="1"/>
      <dgm:spPr/>
      <dgm:t>
        <a:bodyPr/>
        <a:lstStyle/>
        <a:p>
          <a:pPr algn="ctr"/>
          <a:r>
            <a:rPr lang="tr-TR" sz="1100" b="1" dirty="0"/>
            <a:t>Hafif kanama ya da kanama olmaması </a:t>
          </a:r>
        </a:p>
      </dgm:t>
    </dgm:pt>
    <dgm:pt modelId="{5BE4D6A8-988D-419A-A61A-AB32B64733E8}" type="parTrans" cxnId="{9D44AC63-A690-446A-9057-E8CE6A013AEF}">
      <dgm:prSet/>
      <dgm:spPr/>
      <dgm:t>
        <a:bodyPr/>
        <a:lstStyle/>
        <a:p>
          <a:endParaRPr lang="tr-TR"/>
        </a:p>
      </dgm:t>
    </dgm:pt>
    <dgm:pt modelId="{5FD43911-1448-460B-9161-B0F411D1D92B}" type="sibTrans" cxnId="{9D44AC63-A690-446A-9057-E8CE6A013AEF}">
      <dgm:prSet/>
      <dgm:spPr/>
      <dgm:t>
        <a:bodyPr/>
        <a:lstStyle/>
        <a:p>
          <a:endParaRPr lang="tr-TR"/>
        </a:p>
      </dgm:t>
    </dgm:pt>
    <dgm:pt modelId="{830AD9D9-E56D-4814-8E48-40835E2B325C}">
      <dgm:prSet phldrT="[Metin]" custT="1"/>
      <dgm:spPr/>
      <dgm:t>
        <a:bodyPr/>
        <a:lstStyle/>
        <a:p>
          <a:pPr algn="ctr"/>
          <a:r>
            <a:rPr lang="tr-TR" sz="1100" b="1" dirty="0"/>
            <a:t> TPO-RA</a:t>
          </a:r>
        </a:p>
        <a:p>
          <a:pPr algn="ctr"/>
          <a:r>
            <a:rPr lang="tr-TR" sz="1100" b="1" dirty="0"/>
            <a:t>FOSTAMATİNİB RİTUKSİMAB</a:t>
          </a:r>
        </a:p>
      </dgm:t>
    </dgm:pt>
    <dgm:pt modelId="{1C7C3259-AED2-4DFD-B198-7207A06DDCD4}" type="parTrans" cxnId="{4A27C14C-F94C-4D6E-8FC7-BFDAB321E8D3}">
      <dgm:prSet/>
      <dgm:spPr/>
      <dgm:t>
        <a:bodyPr/>
        <a:lstStyle/>
        <a:p>
          <a:endParaRPr lang="tr-TR"/>
        </a:p>
      </dgm:t>
    </dgm:pt>
    <dgm:pt modelId="{ED83F758-C146-4BB9-8367-8D2B4A3B3719}" type="sibTrans" cxnId="{4A27C14C-F94C-4D6E-8FC7-BFDAB321E8D3}">
      <dgm:prSet/>
      <dgm:spPr/>
      <dgm:t>
        <a:bodyPr/>
        <a:lstStyle/>
        <a:p>
          <a:endParaRPr lang="tr-TR"/>
        </a:p>
      </dgm:t>
    </dgm:pt>
    <dgm:pt modelId="{779AD448-18DF-40E0-A306-92575E94A30D}">
      <dgm:prSet phldrT="[Metin]" custT="1"/>
      <dgm:spPr/>
      <dgm:t>
        <a:bodyPr/>
        <a:lstStyle/>
        <a:p>
          <a:pPr algn="ctr"/>
          <a:r>
            <a:rPr lang="tr-TR" sz="1100" b="1" dirty="0"/>
            <a:t>Gözlem</a:t>
          </a:r>
        </a:p>
      </dgm:t>
    </dgm:pt>
    <dgm:pt modelId="{7E4F838C-B525-43EE-8870-7BF46C9CE038}" type="parTrans" cxnId="{A654AF35-A5C4-4A89-BE88-D52AAB380F48}">
      <dgm:prSet/>
      <dgm:spPr/>
      <dgm:t>
        <a:bodyPr/>
        <a:lstStyle/>
        <a:p>
          <a:endParaRPr lang="tr-TR"/>
        </a:p>
      </dgm:t>
    </dgm:pt>
    <dgm:pt modelId="{FE8B4E4C-3638-450A-A47C-3647E6AA73C6}" type="sibTrans" cxnId="{A654AF35-A5C4-4A89-BE88-D52AAB380F48}">
      <dgm:prSet/>
      <dgm:spPr/>
      <dgm:t>
        <a:bodyPr/>
        <a:lstStyle/>
        <a:p>
          <a:endParaRPr lang="tr-TR"/>
        </a:p>
      </dgm:t>
    </dgm:pt>
    <dgm:pt modelId="{E5D322DB-D953-4A53-8A82-E855E78B415E}">
      <dgm:prSet phldrT="[Metin]" custT="1"/>
      <dgm:spPr/>
      <dgm:t>
        <a:bodyPr/>
        <a:lstStyle/>
        <a:p>
          <a:pPr algn="ctr"/>
          <a:r>
            <a:rPr lang="tr-TR" sz="1100" b="1" dirty="0"/>
            <a:t>SPLENEKTOMİ</a:t>
          </a:r>
          <a:r>
            <a:rPr lang="tr-TR" sz="1100" b="1" dirty="0" smtClean="0"/>
            <a:t>* </a:t>
          </a:r>
          <a:endParaRPr lang="tr-TR" sz="1100" b="1" dirty="0"/>
        </a:p>
      </dgm:t>
    </dgm:pt>
    <dgm:pt modelId="{AE682D00-5A4C-4AC7-97D1-AF81A860184B}" type="parTrans" cxnId="{35872BA4-148F-47F1-ACA3-4FF48003DE51}">
      <dgm:prSet/>
      <dgm:spPr/>
      <dgm:t>
        <a:bodyPr/>
        <a:lstStyle/>
        <a:p>
          <a:endParaRPr lang="tr-TR"/>
        </a:p>
      </dgm:t>
    </dgm:pt>
    <dgm:pt modelId="{867F7931-D61B-43EA-A74E-CA41A3D648A2}" type="sibTrans" cxnId="{35872BA4-148F-47F1-ACA3-4FF48003DE51}">
      <dgm:prSet/>
      <dgm:spPr/>
      <dgm:t>
        <a:bodyPr/>
        <a:lstStyle/>
        <a:p>
          <a:endParaRPr lang="tr-TR"/>
        </a:p>
      </dgm:t>
    </dgm:pt>
    <dgm:pt modelId="{518380A7-8543-476B-A656-DA9F1670CF03}">
      <dgm:prSet phldrT="[Metin]" custT="1"/>
      <dgm:spPr/>
      <dgm:t>
        <a:bodyPr/>
        <a:lstStyle/>
        <a:p>
          <a:pPr algn="ctr"/>
          <a:r>
            <a:rPr lang="tr-TR" sz="1100" b="1" dirty="0"/>
            <a:t>&lt;</a:t>
          </a:r>
          <a:r>
            <a:rPr lang="tr-TR" sz="1100" b="1" dirty="0" smtClean="0"/>
            <a:t>6ay içinde </a:t>
          </a:r>
          <a:r>
            <a:rPr lang="tr-TR" sz="1100" b="1" dirty="0" err="1" smtClean="0"/>
            <a:t>relaps</a:t>
          </a:r>
          <a:r>
            <a:rPr lang="tr-TR" sz="1100" b="1" dirty="0" smtClean="0"/>
            <a:t> olması ya </a:t>
          </a:r>
          <a:r>
            <a:rPr lang="tr-TR" sz="1100" b="1" dirty="0"/>
            <a:t>da </a:t>
          </a:r>
          <a:r>
            <a:rPr lang="tr-TR" sz="1100" b="1" dirty="0" err="1"/>
            <a:t>remisyon</a:t>
          </a:r>
          <a:r>
            <a:rPr lang="tr-TR" sz="1100" b="1" dirty="0"/>
            <a:t> olmaması</a:t>
          </a:r>
        </a:p>
      </dgm:t>
    </dgm:pt>
    <dgm:pt modelId="{A5FFD6D5-8BED-43FF-909F-88D31EA8EDEC}" type="parTrans" cxnId="{368A4B5D-A5BA-4195-8B0D-F68A69370945}">
      <dgm:prSet/>
      <dgm:spPr/>
      <dgm:t>
        <a:bodyPr/>
        <a:lstStyle/>
        <a:p>
          <a:endParaRPr lang="tr-TR"/>
        </a:p>
      </dgm:t>
    </dgm:pt>
    <dgm:pt modelId="{364DAD78-BAEF-434D-90FC-5EE306862A29}" type="sibTrans" cxnId="{368A4B5D-A5BA-4195-8B0D-F68A69370945}">
      <dgm:prSet/>
      <dgm:spPr/>
      <dgm:t>
        <a:bodyPr/>
        <a:lstStyle/>
        <a:p>
          <a:endParaRPr lang="tr-TR"/>
        </a:p>
      </dgm:t>
    </dgm:pt>
    <dgm:pt modelId="{5E3111F9-6299-4AD5-93FE-6CACAD02BA85}" type="pres">
      <dgm:prSet presAssocID="{FA89AC7E-7F16-4448-816E-B2EDD1DA4BC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6B204297-2F61-4918-B844-EA25750A84B3}" type="pres">
      <dgm:prSet presAssocID="{C2C0A175-8183-4D50-BA60-B6796F5DB8C0}" presName="hierRoot1" presStyleCnt="0"/>
      <dgm:spPr/>
    </dgm:pt>
    <dgm:pt modelId="{95E9786C-AEB0-4F76-9A60-198F36185279}" type="pres">
      <dgm:prSet presAssocID="{C2C0A175-8183-4D50-BA60-B6796F5DB8C0}" presName="composite" presStyleCnt="0"/>
      <dgm:spPr/>
    </dgm:pt>
    <dgm:pt modelId="{0790FD33-E4BF-4BAB-9B13-E28C1D3363C2}" type="pres">
      <dgm:prSet presAssocID="{C2C0A175-8183-4D50-BA60-B6796F5DB8C0}" presName="background" presStyleLbl="node0" presStyleIdx="0" presStyleCnt="1"/>
      <dgm:spPr/>
    </dgm:pt>
    <dgm:pt modelId="{01343FFA-7F82-4058-944A-4C0AA14A7980}" type="pres">
      <dgm:prSet presAssocID="{C2C0A175-8183-4D50-BA60-B6796F5DB8C0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B0079780-58AA-4A91-BACC-4DE191A051FC}" type="pres">
      <dgm:prSet presAssocID="{C2C0A175-8183-4D50-BA60-B6796F5DB8C0}" presName="hierChild2" presStyleCnt="0"/>
      <dgm:spPr/>
    </dgm:pt>
    <dgm:pt modelId="{EA459BD1-1200-4367-950E-B27188E97E61}" type="pres">
      <dgm:prSet presAssocID="{FF370479-77D3-4E15-845B-A74041F5CE7F}" presName="Name10" presStyleLbl="parChTrans1D2" presStyleIdx="0" presStyleCnt="2"/>
      <dgm:spPr/>
      <dgm:t>
        <a:bodyPr/>
        <a:lstStyle/>
        <a:p>
          <a:endParaRPr lang="tr-TR"/>
        </a:p>
      </dgm:t>
    </dgm:pt>
    <dgm:pt modelId="{416B3721-DB41-4C39-9DC8-B5B4C9C4E58B}" type="pres">
      <dgm:prSet presAssocID="{B5C8E8F9-BC0A-4381-8BD2-26956AE85D91}" presName="hierRoot2" presStyleCnt="0"/>
      <dgm:spPr/>
    </dgm:pt>
    <dgm:pt modelId="{628DF010-50BD-481F-862B-D6953361030D}" type="pres">
      <dgm:prSet presAssocID="{B5C8E8F9-BC0A-4381-8BD2-26956AE85D91}" presName="composite2" presStyleCnt="0"/>
      <dgm:spPr/>
    </dgm:pt>
    <dgm:pt modelId="{C1836578-1D8F-419E-9D2F-6D3259A3C492}" type="pres">
      <dgm:prSet presAssocID="{B5C8E8F9-BC0A-4381-8BD2-26956AE85D91}" presName="background2" presStyleLbl="node2" presStyleIdx="0" presStyleCnt="2"/>
      <dgm:spPr/>
    </dgm:pt>
    <dgm:pt modelId="{001BB771-EEFA-4939-A2E6-727A91E5D1CA}" type="pres">
      <dgm:prSet presAssocID="{B5C8E8F9-BC0A-4381-8BD2-26956AE85D91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6E3EC74-4322-4830-B666-B17B7F8E657A}" type="pres">
      <dgm:prSet presAssocID="{B5C8E8F9-BC0A-4381-8BD2-26956AE85D91}" presName="hierChild3" presStyleCnt="0"/>
      <dgm:spPr/>
    </dgm:pt>
    <dgm:pt modelId="{6193208C-1948-499C-994D-11D071BEF1C4}" type="pres">
      <dgm:prSet presAssocID="{A5FFD6D5-8BED-43FF-909F-88D31EA8EDEC}" presName="Name10" presStyleLbl="parChTrans1D2" presStyleIdx="1" presStyleCnt="2"/>
      <dgm:spPr/>
      <dgm:t>
        <a:bodyPr/>
        <a:lstStyle/>
        <a:p>
          <a:endParaRPr lang="tr-TR"/>
        </a:p>
      </dgm:t>
    </dgm:pt>
    <dgm:pt modelId="{0E273682-12F3-46BA-89C5-924441ED9DF9}" type="pres">
      <dgm:prSet presAssocID="{518380A7-8543-476B-A656-DA9F1670CF03}" presName="hierRoot2" presStyleCnt="0"/>
      <dgm:spPr/>
    </dgm:pt>
    <dgm:pt modelId="{85E7E3B4-1AA9-4CD9-ACD9-2AAE502DE20E}" type="pres">
      <dgm:prSet presAssocID="{518380A7-8543-476B-A656-DA9F1670CF03}" presName="composite2" presStyleCnt="0"/>
      <dgm:spPr/>
    </dgm:pt>
    <dgm:pt modelId="{A1A880C6-2ACF-4E5F-BAAB-B79AC4D35A87}" type="pres">
      <dgm:prSet presAssocID="{518380A7-8543-476B-A656-DA9F1670CF03}" presName="background2" presStyleLbl="node2" presStyleIdx="1" presStyleCnt="2"/>
      <dgm:spPr/>
    </dgm:pt>
    <dgm:pt modelId="{14473BA0-6F9F-4F1C-9E7D-E8AF4397559B}" type="pres">
      <dgm:prSet presAssocID="{518380A7-8543-476B-A656-DA9F1670CF03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BE22BD52-1716-4D41-96E0-110AD9D4B14A}" type="pres">
      <dgm:prSet presAssocID="{518380A7-8543-476B-A656-DA9F1670CF03}" presName="hierChild3" presStyleCnt="0"/>
      <dgm:spPr/>
    </dgm:pt>
    <dgm:pt modelId="{51E56823-EAB0-4637-8EA6-ED639B4A3347}" type="pres">
      <dgm:prSet presAssocID="{5BE4D6A8-988D-419A-A61A-AB32B64733E8}" presName="Name17" presStyleLbl="parChTrans1D3" presStyleIdx="0" presStyleCnt="2"/>
      <dgm:spPr/>
      <dgm:t>
        <a:bodyPr/>
        <a:lstStyle/>
        <a:p>
          <a:endParaRPr lang="tr-TR"/>
        </a:p>
      </dgm:t>
    </dgm:pt>
    <dgm:pt modelId="{C8E9BF15-27B5-4826-931B-B4E8B781CFC1}" type="pres">
      <dgm:prSet presAssocID="{87F5A39F-040B-443D-83A4-A017D891D280}" presName="hierRoot3" presStyleCnt="0"/>
      <dgm:spPr/>
    </dgm:pt>
    <dgm:pt modelId="{64C025E8-914B-4A4F-9D82-A3FC0431B3A6}" type="pres">
      <dgm:prSet presAssocID="{87F5A39F-040B-443D-83A4-A017D891D280}" presName="composite3" presStyleCnt="0"/>
      <dgm:spPr/>
    </dgm:pt>
    <dgm:pt modelId="{278CD503-D457-4CFE-93E3-C64611AA5674}" type="pres">
      <dgm:prSet presAssocID="{87F5A39F-040B-443D-83A4-A017D891D280}" presName="background3" presStyleLbl="node3" presStyleIdx="0" presStyleCnt="2"/>
      <dgm:spPr/>
    </dgm:pt>
    <dgm:pt modelId="{0A178474-CB6F-45C2-AAAD-8EBFE51CA623}" type="pres">
      <dgm:prSet presAssocID="{87F5A39F-040B-443D-83A4-A017D891D280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9C332052-179E-48E9-BEB6-2E5CF68FAC07}" type="pres">
      <dgm:prSet presAssocID="{87F5A39F-040B-443D-83A4-A017D891D280}" presName="hierChild4" presStyleCnt="0"/>
      <dgm:spPr/>
    </dgm:pt>
    <dgm:pt modelId="{667F39F2-6932-429B-91C1-0575F4B391F5}" type="pres">
      <dgm:prSet presAssocID="{7E4F838C-B525-43EE-8870-7BF46C9CE038}" presName="Name23" presStyleLbl="parChTrans1D4" presStyleIdx="0" presStyleCnt="3"/>
      <dgm:spPr/>
      <dgm:t>
        <a:bodyPr/>
        <a:lstStyle/>
        <a:p>
          <a:endParaRPr lang="tr-TR"/>
        </a:p>
      </dgm:t>
    </dgm:pt>
    <dgm:pt modelId="{7F9EED50-4208-4E45-84CF-C81905A2F8B1}" type="pres">
      <dgm:prSet presAssocID="{779AD448-18DF-40E0-A306-92575E94A30D}" presName="hierRoot4" presStyleCnt="0"/>
      <dgm:spPr/>
    </dgm:pt>
    <dgm:pt modelId="{0B7A95F0-4E12-4D04-A694-098622E31720}" type="pres">
      <dgm:prSet presAssocID="{779AD448-18DF-40E0-A306-92575E94A30D}" presName="composite4" presStyleCnt="0"/>
      <dgm:spPr/>
    </dgm:pt>
    <dgm:pt modelId="{E1D4A6D0-0CE2-4DB1-BF9B-C1703CB3663F}" type="pres">
      <dgm:prSet presAssocID="{779AD448-18DF-40E0-A306-92575E94A30D}" presName="background4" presStyleLbl="node4" presStyleIdx="0" presStyleCnt="3"/>
      <dgm:spPr/>
    </dgm:pt>
    <dgm:pt modelId="{7819D3EB-9EA7-4F18-911E-D1971DEE3000}" type="pres">
      <dgm:prSet presAssocID="{779AD448-18DF-40E0-A306-92575E94A30D}" presName="text4" presStyleLbl="fgAcc4" presStyleIdx="0" presStyleCnt="3" custLinFactNeighborX="-40263" custLinFactNeighborY="-1622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3F86A37-8EB2-4C82-B1B8-E1D699418421}" type="pres">
      <dgm:prSet presAssocID="{779AD448-18DF-40E0-A306-92575E94A30D}" presName="hierChild5" presStyleCnt="0"/>
      <dgm:spPr/>
    </dgm:pt>
    <dgm:pt modelId="{3D7660F0-0FA6-4C07-8B81-E7CC7905A80E}" type="pres">
      <dgm:prSet presAssocID="{EE77C3A3-8D82-478D-8D26-FB17AF655B31}" presName="Name17" presStyleLbl="parChTrans1D3" presStyleIdx="1" presStyleCnt="2"/>
      <dgm:spPr/>
      <dgm:t>
        <a:bodyPr/>
        <a:lstStyle/>
        <a:p>
          <a:endParaRPr lang="tr-TR"/>
        </a:p>
      </dgm:t>
    </dgm:pt>
    <dgm:pt modelId="{43F977AF-234D-4A98-8A97-BA77CB76760A}" type="pres">
      <dgm:prSet presAssocID="{009C0819-11D7-4CD6-9B89-4A6F01BD6DBB}" presName="hierRoot3" presStyleCnt="0"/>
      <dgm:spPr/>
    </dgm:pt>
    <dgm:pt modelId="{23057830-37E2-45C3-B1E8-1C2617715452}" type="pres">
      <dgm:prSet presAssocID="{009C0819-11D7-4CD6-9B89-4A6F01BD6DBB}" presName="composite3" presStyleCnt="0"/>
      <dgm:spPr/>
    </dgm:pt>
    <dgm:pt modelId="{851C5C50-B5ED-49EF-AA03-7123BD0FD249}" type="pres">
      <dgm:prSet presAssocID="{009C0819-11D7-4CD6-9B89-4A6F01BD6DBB}" presName="background3" presStyleLbl="node3" presStyleIdx="1" presStyleCnt="2"/>
      <dgm:spPr/>
    </dgm:pt>
    <dgm:pt modelId="{3C46ABA9-DA8A-4F37-8B12-8B80995F216B}" type="pres">
      <dgm:prSet presAssocID="{009C0819-11D7-4CD6-9B89-4A6F01BD6DBB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2A908239-B0AA-4321-85B2-611A4DCE4DC5}" type="pres">
      <dgm:prSet presAssocID="{009C0819-11D7-4CD6-9B89-4A6F01BD6DBB}" presName="hierChild4" presStyleCnt="0"/>
      <dgm:spPr/>
    </dgm:pt>
    <dgm:pt modelId="{BEE88F45-5743-40AA-96B6-9EA8DB493199}" type="pres">
      <dgm:prSet presAssocID="{1C7C3259-AED2-4DFD-B198-7207A06DDCD4}" presName="Name23" presStyleLbl="parChTrans1D4" presStyleIdx="1" presStyleCnt="3"/>
      <dgm:spPr/>
      <dgm:t>
        <a:bodyPr/>
        <a:lstStyle/>
        <a:p>
          <a:endParaRPr lang="tr-TR"/>
        </a:p>
      </dgm:t>
    </dgm:pt>
    <dgm:pt modelId="{3B89B66E-6000-465D-9034-F23B235312A6}" type="pres">
      <dgm:prSet presAssocID="{830AD9D9-E56D-4814-8E48-40835E2B325C}" presName="hierRoot4" presStyleCnt="0"/>
      <dgm:spPr/>
    </dgm:pt>
    <dgm:pt modelId="{3E6262B4-0A5B-4C44-B749-8CE33D025EC1}" type="pres">
      <dgm:prSet presAssocID="{830AD9D9-E56D-4814-8E48-40835E2B325C}" presName="composite4" presStyleCnt="0"/>
      <dgm:spPr/>
    </dgm:pt>
    <dgm:pt modelId="{453DECCB-2C00-4D6F-B357-0C661FE7A502}" type="pres">
      <dgm:prSet presAssocID="{830AD9D9-E56D-4814-8E48-40835E2B325C}" presName="background4" presStyleLbl="node4" presStyleIdx="1" presStyleCnt="3"/>
      <dgm:spPr/>
    </dgm:pt>
    <dgm:pt modelId="{7CB52496-CBD7-42A4-BEA7-9AAAA41DBA6B}" type="pres">
      <dgm:prSet presAssocID="{830AD9D9-E56D-4814-8E48-40835E2B325C}" presName="text4" presStyleLbl="fgAcc4" presStyleIdx="1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90914C7-E3B8-4711-BC5E-AE2C75D3F195}" type="pres">
      <dgm:prSet presAssocID="{830AD9D9-E56D-4814-8E48-40835E2B325C}" presName="hierChild5" presStyleCnt="0"/>
      <dgm:spPr/>
    </dgm:pt>
    <dgm:pt modelId="{2DF680A3-7394-4AD0-AD0D-DD6C646F7B3A}" type="pres">
      <dgm:prSet presAssocID="{AE682D00-5A4C-4AC7-97D1-AF81A860184B}" presName="Name23" presStyleLbl="parChTrans1D4" presStyleIdx="2" presStyleCnt="3"/>
      <dgm:spPr/>
      <dgm:t>
        <a:bodyPr/>
        <a:lstStyle/>
        <a:p>
          <a:endParaRPr lang="tr-TR"/>
        </a:p>
      </dgm:t>
    </dgm:pt>
    <dgm:pt modelId="{C8E107C9-9361-47C3-8300-F12781AA63BB}" type="pres">
      <dgm:prSet presAssocID="{E5D322DB-D953-4A53-8A82-E855E78B415E}" presName="hierRoot4" presStyleCnt="0"/>
      <dgm:spPr/>
    </dgm:pt>
    <dgm:pt modelId="{39DFBFAC-0480-4343-B662-40988059BFB2}" type="pres">
      <dgm:prSet presAssocID="{E5D322DB-D953-4A53-8A82-E855E78B415E}" presName="composite4" presStyleCnt="0"/>
      <dgm:spPr/>
    </dgm:pt>
    <dgm:pt modelId="{EADB4B56-993F-4CAD-8FEC-FBAE0AA54DCF}" type="pres">
      <dgm:prSet presAssocID="{E5D322DB-D953-4A53-8A82-E855E78B415E}" presName="background4" presStyleLbl="node4" presStyleIdx="2" presStyleCnt="3"/>
      <dgm:spPr/>
    </dgm:pt>
    <dgm:pt modelId="{EC7605D4-8488-4D18-A024-9BBCC75114E8}" type="pres">
      <dgm:prSet presAssocID="{E5D322DB-D953-4A53-8A82-E855E78B415E}" presName="text4" presStyleLbl="fgAcc4" presStyleIdx="2" presStyleCnt="3" custScaleX="11503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4E41B41-2C39-4355-A4A5-896659105A81}" type="pres">
      <dgm:prSet presAssocID="{E5D322DB-D953-4A53-8A82-E855E78B415E}" presName="hierChild5" presStyleCnt="0"/>
      <dgm:spPr/>
    </dgm:pt>
  </dgm:ptLst>
  <dgm:cxnLst>
    <dgm:cxn modelId="{42B05063-89DF-4F74-BB31-D587C07DF4F3}" type="presOf" srcId="{FA89AC7E-7F16-4448-816E-B2EDD1DA4BC7}" destId="{5E3111F9-6299-4AD5-93FE-6CACAD02BA85}" srcOrd="0" destOrd="0" presId="urn:microsoft.com/office/officeart/2005/8/layout/hierarchy1"/>
    <dgm:cxn modelId="{9D44AC63-A690-446A-9057-E8CE6A013AEF}" srcId="{518380A7-8543-476B-A656-DA9F1670CF03}" destId="{87F5A39F-040B-443D-83A4-A017D891D280}" srcOrd="0" destOrd="0" parTransId="{5BE4D6A8-988D-419A-A61A-AB32B64733E8}" sibTransId="{5FD43911-1448-460B-9161-B0F411D1D92B}"/>
    <dgm:cxn modelId="{672B2E52-8C1B-4C01-A5E2-34FD66540D6B}" type="presOf" srcId="{1C7C3259-AED2-4DFD-B198-7207A06DDCD4}" destId="{BEE88F45-5743-40AA-96B6-9EA8DB493199}" srcOrd="0" destOrd="0" presId="urn:microsoft.com/office/officeart/2005/8/layout/hierarchy1"/>
    <dgm:cxn modelId="{6E34F247-2E5D-4C4E-B6B9-F8E063FC9DE3}" srcId="{FA89AC7E-7F16-4448-816E-B2EDD1DA4BC7}" destId="{C2C0A175-8183-4D50-BA60-B6796F5DB8C0}" srcOrd="0" destOrd="0" parTransId="{06090D40-DEC0-487A-BCAC-66F99D85DEBF}" sibTransId="{2052BEAA-5246-43B4-8FC2-05D740D3CEB6}"/>
    <dgm:cxn modelId="{97DEEB68-C4AD-4EC2-B790-21C3832EE0E5}" type="presOf" srcId="{EE77C3A3-8D82-478D-8D26-FB17AF655B31}" destId="{3D7660F0-0FA6-4C07-8B81-E7CC7905A80E}" srcOrd="0" destOrd="0" presId="urn:microsoft.com/office/officeart/2005/8/layout/hierarchy1"/>
    <dgm:cxn modelId="{C97A297D-8E8D-4351-8852-E04CE308499B}" type="presOf" srcId="{518380A7-8543-476B-A656-DA9F1670CF03}" destId="{14473BA0-6F9F-4F1C-9E7D-E8AF4397559B}" srcOrd="0" destOrd="0" presId="urn:microsoft.com/office/officeart/2005/8/layout/hierarchy1"/>
    <dgm:cxn modelId="{FCE39CE0-8C72-4B38-A0E8-F56AC1966831}" type="presOf" srcId="{E5D322DB-D953-4A53-8A82-E855E78B415E}" destId="{EC7605D4-8488-4D18-A024-9BBCC75114E8}" srcOrd="0" destOrd="0" presId="urn:microsoft.com/office/officeart/2005/8/layout/hierarchy1"/>
    <dgm:cxn modelId="{A654AF35-A5C4-4A89-BE88-D52AAB380F48}" srcId="{87F5A39F-040B-443D-83A4-A017D891D280}" destId="{779AD448-18DF-40E0-A306-92575E94A30D}" srcOrd="0" destOrd="0" parTransId="{7E4F838C-B525-43EE-8870-7BF46C9CE038}" sibTransId="{FE8B4E4C-3638-450A-A47C-3647E6AA73C6}"/>
    <dgm:cxn modelId="{EBCAF881-5299-4B1F-AE3A-E92566029FB7}" type="presOf" srcId="{A5FFD6D5-8BED-43FF-909F-88D31EA8EDEC}" destId="{6193208C-1948-499C-994D-11D071BEF1C4}" srcOrd="0" destOrd="0" presId="urn:microsoft.com/office/officeart/2005/8/layout/hierarchy1"/>
    <dgm:cxn modelId="{B00C9849-0A15-42A8-BD63-F57E3A0CE747}" srcId="{C2C0A175-8183-4D50-BA60-B6796F5DB8C0}" destId="{B5C8E8F9-BC0A-4381-8BD2-26956AE85D91}" srcOrd="0" destOrd="0" parTransId="{FF370479-77D3-4E15-845B-A74041F5CE7F}" sibTransId="{A1D03732-B164-4D0E-AB09-E6B4EA600A95}"/>
    <dgm:cxn modelId="{FFA13CCD-6EBE-4BDF-B6C7-4A96C4465D51}" type="presOf" srcId="{009C0819-11D7-4CD6-9B89-4A6F01BD6DBB}" destId="{3C46ABA9-DA8A-4F37-8B12-8B80995F216B}" srcOrd="0" destOrd="0" presId="urn:microsoft.com/office/officeart/2005/8/layout/hierarchy1"/>
    <dgm:cxn modelId="{368A4B5D-A5BA-4195-8B0D-F68A69370945}" srcId="{C2C0A175-8183-4D50-BA60-B6796F5DB8C0}" destId="{518380A7-8543-476B-A656-DA9F1670CF03}" srcOrd="1" destOrd="0" parTransId="{A5FFD6D5-8BED-43FF-909F-88D31EA8EDEC}" sibTransId="{364DAD78-BAEF-434D-90FC-5EE306862A29}"/>
    <dgm:cxn modelId="{E64AAAF7-894A-4051-8DAE-DD3CA7F02A87}" srcId="{518380A7-8543-476B-A656-DA9F1670CF03}" destId="{009C0819-11D7-4CD6-9B89-4A6F01BD6DBB}" srcOrd="1" destOrd="0" parTransId="{EE77C3A3-8D82-478D-8D26-FB17AF655B31}" sibTransId="{85491346-A581-477E-86F2-78168E6D7867}"/>
    <dgm:cxn modelId="{F5CCAC17-277E-4403-971D-EA1816C72D4E}" type="presOf" srcId="{7E4F838C-B525-43EE-8870-7BF46C9CE038}" destId="{667F39F2-6932-429B-91C1-0575F4B391F5}" srcOrd="0" destOrd="0" presId="urn:microsoft.com/office/officeart/2005/8/layout/hierarchy1"/>
    <dgm:cxn modelId="{75D584ED-6F68-48FE-A598-C80738EE50D9}" type="presOf" srcId="{AE682D00-5A4C-4AC7-97D1-AF81A860184B}" destId="{2DF680A3-7394-4AD0-AD0D-DD6C646F7B3A}" srcOrd="0" destOrd="0" presId="urn:microsoft.com/office/officeart/2005/8/layout/hierarchy1"/>
    <dgm:cxn modelId="{5EA5FD44-B4DF-47E7-903B-96C1E016F0AF}" type="presOf" srcId="{5BE4D6A8-988D-419A-A61A-AB32B64733E8}" destId="{51E56823-EAB0-4637-8EA6-ED639B4A3347}" srcOrd="0" destOrd="0" presId="urn:microsoft.com/office/officeart/2005/8/layout/hierarchy1"/>
    <dgm:cxn modelId="{CBC59A0F-BEC6-45ED-A7E2-107983A1F4EA}" type="presOf" srcId="{830AD9D9-E56D-4814-8E48-40835E2B325C}" destId="{7CB52496-CBD7-42A4-BEA7-9AAAA41DBA6B}" srcOrd="0" destOrd="0" presId="urn:microsoft.com/office/officeart/2005/8/layout/hierarchy1"/>
    <dgm:cxn modelId="{35872BA4-148F-47F1-ACA3-4FF48003DE51}" srcId="{009C0819-11D7-4CD6-9B89-4A6F01BD6DBB}" destId="{E5D322DB-D953-4A53-8A82-E855E78B415E}" srcOrd="1" destOrd="0" parTransId="{AE682D00-5A4C-4AC7-97D1-AF81A860184B}" sibTransId="{867F7931-D61B-43EA-A74E-CA41A3D648A2}"/>
    <dgm:cxn modelId="{6F5128E3-E020-4044-AADB-47DDCD5AC9C9}" type="presOf" srcId="{FF370479-77D3-4E15-845B-A74041F5CE7F}" destId="{EA459BD1-1200-4367-950E-B27188E97E61}" srcOrd="0" destOrd="0" presId="urn:microsoft.com/office/officeart/2005/8/layout/hierarchy1"/>
    <dgm:cxn modelId="{4A27C14C-F94C-4D6E-8FC7-BFDAB321E8D3}" srcId="{009C0819-11D7-4CD6-9B89-4A6F01BD6DBB}" destId="{830AD9D9-E56D-4814-8E48-40835E2B325C}" srcOrd="0" destOrd="0" parTransId="{1C7C3259-AED2-4DFD-B198-7207A06DDCD4}" sibTransId="{ED83F758-C146-4BB9-8367-8D2B4A3B3719}"/>
    <dgm:cxn modelId="{91A1D669-3A7A-4D03-998B-D5E51740CC7E}" type="presOf" srcId="{C2C0A175-8183-4D50-BA60-B6796F5DB8C0}" destId="{01343FFA-7F82-4058-944A-4C0AA14A7980}" srcOrd="0" destOrd="0" presId="urn:microsoft.com/office/officeart/2005/8/layout/hierarchy1"/>
    <dgm:cxn modelId="{378918F3-AE1C-41FF-817D-A8A31926DE4B}" type="presOf" srcId="{B5C8E8F9-BC0A-4381-8BD2-26956AE85D91}" destId="{001BB771-EEFA-4939-A2E6-727A91E5D1CA}" srcOrd="0" destOrd="0" presId="urn:microsoft.com/office/officeart/2005/8/layout/hierarchy1"/>
    <dgm:cxn modelId="{2095A9D9-8AD1-4D9C-A8C5-7449C2D9B5CA}" type="presOf" srcId="{779AD448-18DF-40E0-A306-92575E94A30D}" destId="{7819D3EB-9EA7-4F18-911E-D1971DEE3000}" srcOrd="0" destOrd="0" presId="urn:microsoft.com/office/officeart/2005/8/layout/hierarchy1"/>
    <dgm:cxn modelId="{0E127AA9-DD51-482B-ADA8-7A5135044A5D}" type="presOf" srcId="{87F5A39F-040B-443D-83A4-A017D891D280}" destId="{0A178474-CB6F-45C2-AAAD-8EBFE51CA623}" srcOrd="0" destOrd="0" presId="urn:microsoft.com/office/officeart/2005/8/layout/hierarchy1"/>
    <dgm:cxn modelId="{5FD19ECD-4D19-4E25-8712-FE895780EF33}" type="presParOf" srcId="{5E3111F9-6299-4AD5-93FE-6CACAD02BA85}" destId="{6B204297-2F61-4918-B844-EA25750A84B3}" srcOrd="0" destOrd="0" presId="urn:microsoft.com/office/officeart/2005/8/layout/hierarchy1"/>
    <dgm:cxn modelId="{A3AB2C20-0146-4CBA-9AB8-64D159F4E282}" type="presParOf" srcId="{6B204297-2F61-4918-B844-EA25750A84B3}" destId="{95E9786C-AEB0-4F76-9A60-198F36185279}" srcOrd="0" destOrd="0" presId="urn:microsoft.com/office/officeart/2005/8/layout/hierarchy1"/>
    <dgm:cxn modelId="{A7D9AAFC-EAF3-415F-B551-CFCA52443A7C}" type="presParOf" srcId="{95E9786C-AEB0-4F76-9A60-198F36185279}" destId="{0790FD33-E4BF-4BAB-9B13-E28C1D3363C2}" srcOrd="0" destOrd="0" presId="urn:microsoft.com/office/officeart/2005/8/layout/hierarchy1"/>
    <dgm:cxn modelId="{7C12AC8F-4CFB-4EE0-963F-12181624E12E}" type="presParOf" srcId="{95E9786C-AEB0-4F76-9A60-198F36185279}" destId="{01343FFA-7F82-4058-944A-4C0AA14A7980}" srcOrd="1" destOrd="0" presId="urn:microsoft.com/office/officeart/2005/8/layout/hierarchy1"/>
    <dgm:cxn modelId="{701329CC-67E2-4A14-B7CF-9BA317A628D5}" type="presParOf" srcId="{6B204297-2F61-4918-B844-EA25750A84B3}" destId="{B0079780-58AA-4A91-BACC-4DE191A051FC}" srcOrd="1" destOrd="0" presId="urn:microsoft.com/office/officeart/2005/8/layout/hierarchy1"/>
    <dgm:cxn modelId="{7100D671-5570-451A-88BC-AD1B74469CCA}" type="presParOf" srcId="{B0079780-58AA-4A91-BACC-4DE191A051FC}" destId="{EA459BD1-1200-4367-950E-B27188E97E61}" srcOrd="0" destOrd="0" presId="urn:microsoft.com/office/officeart/2005/8/layout/hierarchy1"/>
    <dgm:cxn modelId="{61EBDE5F-624D-4CE9-97D8-5314D568056F}" type="presParOf" srcId="{B0079780-58AA-4A91-BACC-4DE191A051FC}" destId="{416B3721-DB41-4C39-9DC8-B5B4C9C4E58B}" srcOrd="1" destOrd="0" presId="urn:microsoft.com/office/officeart/2005/8/layout/hierarchy1"/>
    <dgm:cxn modelId="{71912FE4-2DDA-4221-9B2C-0E3C30BC725C}" type="presParOf" srcId="{416B3721-DB41-4C39-9DC8-B5B4C9C4E58B}" destId="{628DF010-50BD-481F-862B-D6953361030D}" srcOrd="0" destOrd="0" presId="urn:microsoft.com/office/officeart/2005/8/layout/hierarchy1"/>
    <dgm:cxn modelId="{441B6AD3-2ACE-4185-B909-32E67B21E29F}" type="presParOf" srcId="{628DF010-50BD-481F-862B-D6953361030D}" destId="{C1836578-1D8F-419E-9D2F-6D3259A3C492}" srcOrd="0" destOrd="0" presId="urn:microsoft.com/office/officeart/2005/8/layout/hierarchy1"/>
    <dgm:cxn modelId="{A03D3A3C-35FD-4D0D-AA2F-0B8697E911B7}" type="presParOf" srcId="{628DF010-50BD-481F-862B-D6953361030D}" destId="{001BB771-EEFA-4939-A2E6-727A91E5D1CA}" srcOrd="1" destOrd="0" presId="urn:microsoft.com/office/officeart/2005/8/layout/hierarchy1"/>
    <dgm:cxn modelId="{A76D0E56-60BC-461C-A205-A4C8993A5325}" type="presParOf" srcId="{416B3721-DB41-4C39-9DC8-B5B4C9C4E58B}" destId="{66E3EC74-4322-4830-B666-B17B7F8E657A}" srcOrd="1" destOrd="0" presId="urn:microsoft.com/office/officeart/2005/8/layout/hierarchy1"/>
    <dgm:cxn modelId="{0D193D22-663E-4B85-BA2D-7CF959A39E9B}" type="presParOf" srcId="{B0079780-58AA-4A91-BACC-4DE191A051FC}" destId="{6193208C-1948-499C-994D-11D071BEF1C4}" srcOrd="2" destOrd="0" presId="urn:microsoft.com/office/officeart/2005/8/layout/hierarchy1"/>
    <dgm:cxn modelId="{18C24AA0-629F-4FFD-BECC-70150F1008C8}" type="presParOf" srcId="{B0079780-58AA-4A91-BACC-4DE191A051FC}" destId="{0E273682-12F3-46BA-89C5-924441ED9DF9}" srcOrd="3" destOrd="0" presId="urn:microsoft.com/office/officeart/2005/8/layout/hierarchy1"/>
    <dgm:cxn modelId="{DF1DEAF3-8B17-4B51-ADF9-CBE3AC38A844}" type="presParOf" srcId="{0E273682-12F3-46BA-89C5-924441ED9DF9}" destId="{85E7E3B4-1AA9-4CD9-ACD9-2AAE502DE20E}" srcOrd="0" destOrd="0" presId="urn:microsoft.com/office/officeart/2005/8/layout/hierarchy1"/>
    <dgm:cxn modelId="{ADD92C2B-79E5-41BF-BFF5-3C534C80A6FE}" type="presParOf" srcId="{85E7E3B4-1AA9-4CD9-ACD9-2AAE502DE20E}" destId="{A1A880C6-2ACF-4E5F-BAAB-B79AC4D35A87}" srcOrd="0" destOrd="0" presId="urn:microsoft.com/office/officeart/2005/8/layout/hierarchy1"/>
    <dgm:cxn modelId="{A8C0BF35-093E-4939-8922-93842C8113A2}" type="presParOf" srcId="{85E7E3B4-1AA9-4CD9-ACD9-2AAE502DE20E}" destId="{14473BA0-6F9F-4F1C-9E7D-E8AF4397559B}" srcOrd="1" destOrd="0" presId="urn:microsoft.com/office/officeart/2005/8/layout/hierarchy1"/>
    <dgm:cxn modelId="{F1551702-BED5-4993-8B13-281C59B9D00B}" type="presParOf" srcId="{0E273682-12F3-46BA-89C5-924441ED9DF9}" destId="{BE22BD52-1716-4D41-96E0-110AD9D4B14A}" srcOrd="1" destOrd="0" presId="urn:microsoft.com/office/officeart/2005/8/layout/hierarchy1"/>
    <dgm:cxn modelId="{DE839047-D998-494D-8590-C4C69CC69DD7}" type="presParOf" srcId="{BE22BD52-1716-4D41-96E0-110AD9D4B14A}" destId="{51E56823-EAB0-4637-8EA6-ED639B4A3347}" srcOrd="0" destOrd="0" presId="urn:microsoft.com/office/officeart/2005/8/layout/hierarchy1"/>
    <dgm:cxn modelId="{C6754CB0-3876-4140-AF0C-C87682564DFD}" type="presParOf" srcId="{BE22BD52-1716-4D41-96E0-110AD9D4B14A}" destId="{C8E9BF15-27B5-4826-931B-B4E8B781CFC1}" srcOrd="1" destOrd="0" presId="urn:microsoft.com/office/officeart/2005/8/layout/hierarchy1"/>
    <dgm:cxn modelId="{A5615028-23A7-4ADE-9F5D-1336677125C3}" type="presParOf" srcId="{C8E9BF15-27B5-4826-931B-B4E8B781CFC1}" destId="{64C025E8-914B-4A4F-9D82-A3FC0431B3A6}" srcOrd="0" destOrd="0" presId="urn:microsoft.com/office/officeart/2005/8/layout/hierarchy1"/>
    <dgm:cxn modelId="{30D715AB-3096-4898-95CA-4134AE647D62}" type="presParOf" srcId="{64C025E8-914B-4A4F-9D82-A3FC0431B3A6}" destId="{278CD503-D457-4CFE-93E3-C64611AA5674}" srcOrd="0" destOrd="0" presId="urn:microsoft.com/office/officeart/2005/8/layout/hierarchy1"/>
    <dgm:cxn modelId="{C8F4100D-FDD4-48E2-85FE-2A79099258FB}" type="presParOf" srcId="{64C025E8-914B-4A4F-9D82-A3FC0431B3A6}" destId="{0A178474-CB6F-45C2-AAAD-8EBFE51CA623}" srcOrd="1" destOrd="0" presId="urn:microsoft.com/office/officeart/2005/8/layout/hierarchy1"/>
    <dgm:cxn modelId="{4C2C343B-7DA4-479B-A67B-52825C6B11C1}" type="presParOf" srcId="{C8E9BF15-27B5-4826-931B-B4E8B781CFC1}" destId="{9C332052-179E-48E9-BEB6-2E5CF68FAC07}" srcOrd="1" destOrd="0" presId="urn:microsoft.com/office/officeart/2005/8/layout/hierarchy1"/>
    <dgm:cxn modelId="{C69D29BC-E6D4-4479-8F52-2973F31F5EB2}" type="presParOf" srcId="{9C332052-179E-48E9-BEB6-2E5CF68FAC07}" destId="{667F39F2-6932-429B-91C1-0575F4B391F5}" srcOrd="0" destOrd="0" presId="urn:microsoft.com/office/officeart/2005/8/layout/hierarchy1"/>
    <dgm:cxn modelId="{52E63ECB-2266-44C7-93F9-70D856E9B28F}" type="presParOf" srcId="{9C332052-179E-48E9-BEB6-2E5CF68FAC07}" destId="{7F9EED50-4208-4E45-84CF-C81905A2F8B1}" srcOrd="1" destOrd="0" presId="urn:microsoft.com/office/officeart/2005/8/layout/hierarchy1"/>
    <dgm:cxn modelId="{2E53FE03-49D5-49D8-9A02-73D7BE254FD8}" type="presParOf" srcId="{7F9EED50-4208-4E45-84CF-C81905A2F8B1}" destId="{0B7A95F0-4E12-4D04-A694-098622E31720}" srcOrd="0" destOrd="0" presId="urn:microsoft.com/office/officeart/2005/8/layout/hierarchy1"/>
    <dgm:cxn modelId="{259D52BD-EFED-4E8E-A29F-59445629EE67}" type="presParOf" srcId="{0B7A95F0-4E12-4D04-A694-098622E31720}" destId="{E1D4A6D0-0CE2-4DB1-BF9B-C1703CB3663F}" srcOrd="0" destOrd="0" presId="urn:microsoft.com/office/officeart/2005/8/layout/hierarchy1"/>
    <dgm:cxn modelId="{6F7EDD46-7E5B-4CDF-859C-EDE030EAF724}" type="presParOf" srcId="{0B7A95F0-4E12-4D04-A694-098622E31720}" destId="{7819D3EB-9EA7-4F18-911E-D1971DEE3000}" srcOrd="1" destOrd="0" presId="urn:microsoft.com/office/officeart/2005/8/layout/hierarchy1"/>
    <dgm:cxn modelId="{1266A1FF-F944-4C83-942A-57C30F3D06C9}" type="presParOf" srcId="{7F9EED50-4208-4E45-84CF-C81905A2F8B1}" destId="{03F86A37-8EB2-4C82-B1B8-E1D699418421}" srcOrd="1" destOrd="0" presId="urn:microsoft.com/office/officeart/2005/8/layout/hierarchy1"/>
    <dgm:cxn modelId="{366C0056-FFBE-4B06-BEBA-6744E6933206}" type="presParOf" srcId="{BE22BD52-1716-4D41-96E0-110AD9D4B14A}" destId="{3D7660F0-0FA6-4C07-8B81-E7CC7905A80E}" srcOrd="2" destOrd="0" presId="urn:microsoft.com/office/officeart/2005/8/layout/hierarchy1"/>
    <dgm:cxn modelId="{A8DD12D7-EB65-442E-9EA5-83BD325981FB}" type="presParOf" srcId="{BE22BD52-1716-4D41-96E0-110AD9D4B14A}" destId="{43F977AF-234D-4A98-8A97-BA77CB76760A}" srcOrd="3" destOrd="0" presId="urn:microsoft.com/office/officeart/2005/8/layout/hierarchy1"/>
    <dgm:cxn modelId="{64F943EA-3DC2-46F0-867C-7FCF4576089D}" type="presParOf" srcId="{43F977AF-234D-4A98-8A97-BA77CB76760A}" destId="{23057830-37E2-45C3-B1E8-1C2617715452}" srcOrd="0" destOrd="0" presId="urn:microsoft.com/office/officeart/2005/8/layout/hierarchy1"/>
    <dgm:cxn modelId="{50E61C03-9F84-429C-94AB-6C148568A45F}" type="presParOf" srcId="{23057830-37E2-45C3-B1E8-1C2617715452}" destId="{851C5C50-B5ED-49EF-AA03-7123BD0FD249}" srcOrd="0" destOrd="0" presId="urn:microsoft.com/office/officeart/2005/8/layout/hierarchy1"/>
    <dgm:cxn modelId="{D350B42D-CEE7-464E-8B69-BC6DF5457C6F}" type="presParOf" srcId="{23057830-37E2-45C3-B1E8-1C2617715452}" destId="{3C46ABA9-DA8A-4F37-8B12-8B80995F216B}" srcOrd="1" destOrd="0" presId="urn:microsoft.com/office/officeart/2005/8/layout/hierarchy1"/>
    <dgm:cxn modelId="{FD17401A-034E-4C76-A637-14E7C55B3DB4}" type="presParOf" srcId="{43F977AF-234D-4A98-8A97-BA77CB76760A}" destId="{2A908239-B0AA-4321-85B2-611A4DCE4DC5}" srcOrd="1" destOrd="0" presId="urn:microsoft.com/office/officeart/2005/8/layout/hierarchy1"/>
    <dgm:cxn modelId="{49619C72-A304-4451-861C-636B781693FF}" type="presParOf" srcId="{2A908239-B0AA-4321-85B2-611A4DCE4DC5}" destId="{BEE88F45-5743-40AA-96B6-9EA8DB493199}" srcOrd="0" destOrd="0" presId="urn:microsoft.com/office/officeart/2005/8/layout/hierarchy1"/>
    <dgm:cxn modelId="{05033D6D-D044-4CA0-B41C-4FB7869C9299}" type="presParOf" srcId="{2A908239-B0AA-4321-85B2-611A4DCE4DC5}" destId="{3B89B66E-6000-465D-9034-F23B235312A6}" srcOrd="1" destOrd="0" presId="urn:microsoft.com/office/officeart/2005/8/layout/hierarchy1"/>
    <dgm:cxn modelId="{BC0DC7B3-42CC-45FF-8489-1D0BABB29FE6}" type="presParOf" srcId="{3B89B66E-6000-465D-9034-F23B235312A6}" destId="{3E6262B4-0A5B-4C44-B749-8CE33D025EC1}" srcOrd="0" destOrd="0" presId="urn:microsoft.com/office/officeart/2005/8/layout/hierarchy1"/>
    <dgm:cxn modelId="{BD609FE7-3194-4514-8D6C-15A2CD43A530}" type="presParOf" srcId="{3E6262B4-0A5B-4C44-B749-8CE33D025EC1}" destId="{453DECCB-2C00-4D6F-B357-0C661FE7A502}" srcOrd="0" destOrd="0" presId="urn:microsoft.com/office/officeart/2005/8/layout/hierarchy1"/>
    <dgm:cxn modelId="{35EA1F39-9D6B-49B7-B653-F382B256C53C}" type="presParOf" srcId="{3E6262B4-0A5B-4C44-B749-8CE33D025EC1}" destId="{7CB52496-CBD7-42A4-BEA7-9AAAA41DBA6B}" srcOrd="1" destOrd="0" presId="urn:microsoft.com/office/officeart/2005/8/layout/hierarchy1"/>
    <dgm:cxn modelId="{3392CBA1-245F-46B9-B28A-E2BCA1507835}" type="presParOf" srcId="{3B89B66E-6000-465D-9034-F23B235312A6}" destId="{F90914C7-E3B8-4711-BC5E-AE2C75D3F195}" srcOrd="1" destOrd="0" presId="urn:microsoft.com/office/officeart/2005/8/layout/hierarchy1"/>
    <dgm:cxn modelId="{0C674607-FBCA-454E-BE07-494A1C1CFDC8}" type="presParOf" srcId="{2A908239-B0AA-4321-85B2-611A4DCE4DC5}" destId="{2DF680A3-7394-4AD0-AD0D-DD6C646F7B3A}" srcOrd="2" destOrd="0" presId="urn:microsoft.com/office/officeart/2005/8/layout/hierarchy1"/>
    <dgm:cxn modelId="{9AD43D00-6A16-4F13-9E08-A3FB1E726C01}" type="presParOf" srcId="{2A908239-B0AA-4321-85B2-611A4DCE4DC5}" destId="{C8E107C9-9361-47C3-8300-F12781AA63BB}" srcOrd="3" destOrd="0" presId="urn:microsoft.com/office/officeart/2005/8/layout/hierarchy1"/>
    <dgm:cxn modelId="{BD066520-CE48-4DF2-9259-D69EC2D27F1F}" type="presParOf" srcId="{C8E107C9-9361-47C3-8300-F12781AA63BB}" destId="{39DFBFAC-0480-4343-B662-40988059BFB2}" srcOrd="0" destOrd="0" presId="urn:microsoft.com/office/officeart/2005/8/layout/hierarchy1"/>
    <dgm:cxn modelId="{B4192F26-B87E-4D18-8AAF-60ACFF46CD1F}" type="presParOf" srcId="{39DFBFAC-0480-4343-B662-40988059BFB2}" destId="{EADB4B56-993F-4CAD-8FEC-FBAE0AA54DCF}" srcOrd="0" destOrd="0" presId="urn:microsoft.com/office/officeart/2005/8/layout/hierarchy1"/>
    <dgm:cxn modelId="{2FA24C53-0E22-4224-AB02-57D4ADD34ADA}" type="presParOf" srcId="{39DFBFAC-0480-4343-B662-40988059BFB2}" destId="{EC7605D4-8488-4D18-A024-9BBCC75114E8}" srcOrd="1" destOrd="0" presId="urn:microsoft.com/office/officeart/2005/8/layout/hierarchy1"/>
    <dgm:cxn modelId="{8860EFAA-1BAE-42C9-AFE8-0974B43AD9E3}" type="presParOf" srcId="{C8E107C9-9361-47C3-8300-F12781AA63BB}" destId="{34E41B41-2C39-4355-A4A5-896659105A8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89AC7E-7F16-4448-816E-B2EDD1DA4BC7}" type="doc">
      <dgm:prSet loTypeId="urn:microsoft.com/office/officeart/2005/8/layout/hierarchy1" loCatId="hierarchy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C2C0A175-8183-4D50-BA60-B6796F5DB8C0}">
      <dgm:prSet phldrT="[Metin]" custT="1"/>
      <dgm:spPr/>
      <dgm:t>
        <a:bodyPr/>
        <a:lstStyle/>
        <a:p>
          <a:r>
            <a:rPr lang="tr-TR" sz="1400" dirty="0" smtClean="0"/>
            <a:t>2. basamak </a:t>
          </a:r>
          <a:r>
            <a:rPr lang="tr-TR" sz="1400" dirty="0"/>
            <a:t>tedavi </a:t>
          </a:r>
        </a:p>
      </dgm:t>
    </dgm:pt>
    <dgm:pt modelId="{06090D40-DEC0-487A-BCAC-66F99D85DEBF}" type="parTrans" cxnId="{6E34F247-2E5D-4C4E-B6B9-F8E063FC9DE3}">
      <dgm:prSet/>
      <dgm:spPr/>
      <dgm:t>
        <a:bodyPr/>
        <a:lstStyle/>
        <a:p>
          <a:endParaRPr lang="tr-TR"/>
        </a:p>
      </dgm:t>
    </dgm:pt>
    <dgm:pt modelId="{2052BEAA-5246-43B4-8FC2-05D740D3CEB6}" type="sibTrans" cxnId="{6E34F247-2E5D-4C4E-B6B9-F8E063FC9DE3}">
      <dgm:prSet/>
      <dgm:spPr/>
      <dgm:t>
        <a:bodyPr/>
        <a:lstStyle/>
        <a:p>
          <a:endParaRPr lang="tr-TR"/>
        </a:p>
      </dgm:t>
    </dgm:pt>
    <dgm:pt modelId="{B5C8E8F9-BC0A-4381-8BD2-26956AE85D91}">
      <dgm:prSet phldrT="[Metin]" custT="1"/>
      <dgm:spPr/>
      <dgm:t>
        <a:bodyPr/>
        <a:lstStyle/>
        <a:p>
          <a:r>
            <a:rPr lang="tr-TR" sz="1400" dirty="0"/>
            <a:t>Yanıtsız ya da relaps </a:t>
          </a:r>
        </a:p>
      </dgm:t>
    </dgm:pt>
    <dgm:pt modelId="{FF370479-77D3-4E15-845B-A74041F5CE7F}" type="parTrans" cxnId="{B00C9849-0A15-42A8-BD63-F57E3A0CE747}">
      <dgm:prSet/>
      <dgm:spPr/>
      <dgm:t>
        <a:bodyPr/>
        <a:lstStyle/>
        <a:p>
          <a:endParaRPr lang="tr-TR"/>
        </a:p>
      </dgm:t>
    </dgm:pt>
    <dgm:pt modelId="{A1D03732-B164-4D0E-AB09-E6B4EA600A95}" type="sibTrans" cxnId="{B00C9849-0A15-42A8-BD63-F57E3A0CE747}">
      <dgm:prSet/>
      <dgm:spPr/>
      <dgm:t>
        <a:bodyPr/>
        <a:lstStyle/>
        <a:p>
          <a:endParaRPr lang="tr-TR"/>
        </a:p>
      </dgm:t>
    </dgm:pt>
    <dgm:pt modelId="{830AD9D9-E56D-4814-8E48-40835E2B325C}">
      <dgm:prSet phldrT="[Metin]" custT="1"/>
      <dgm:spPr/>
      <dgm:t>
        <a:bodyPr/>
        <a:lstStyle/>
        <a:p>
          <a:pPr>
            <a:buClr>
              <a:srgbClr val="FFFFFF"/>
            </a:buClr>
            <a:buSzTx/>
            <a:buFont typeface="Wingdings" panose="05000000000000000000" pitchFamily="2" charset="2"/>
            <a:buChar char="§"/>
          </a:pPr>
          <a:r>
            <a:rPr kumimoji="0" lang="en-US" sz="1400" b="0" i="0" u="none" strike="noStrike" cap="none" spc="0" normalizeH="0" baseline="0" noProof="0" dirty="0">
              <a:ln/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rPr>
            <a:t>Azathioprine</a:t>
          </a:r>
          <a:r>
            <a:rPr kumimoji="0" lang="tr-TR" sz="1400" b="0" i="0" u="none" strike="noStrike" cap="none" spc="0" normalizeH="0" baseline="0" noProof="0" dirty="0">
              <a:ln/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rPr>
            <a:t>,</a:t>
          </a:r>
          <a:r>
            <a:rPr kumimoji="0" lang="en-US" sz="1400" b="0" i="0" u="none" strike="noStrike" cap="none" spc="0" normalizeH="0" baseline="0" noProof="0" dirty="0">
              <a:ln/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rPr>
            <a:t>Cyclosporin A</a:t>
          </a:r>
        </a:p>
        <a:p>
          <a:pPr>
            <a:buClr>
              <a:srgbClr val="FFFFFF"/>
            </a:buClr>
            <a:buSzTx/>
            <a:buFont typeface="Wingdings" panose="05000000000000000000" pitchFamily="2" charset="2"/>
            <a:buChar char="§"/>
          </a:pPr>
          <a:r>
            <a:rPr kumimoji="0" lang="en-US" sz="1400" b="0" i="0" u="none" strike="noStrike" cap="none" spc="0" normalizeH="0" baseline="0" noProof="0" dirty="0">
              <a:ln/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rPr>
            <a:t>Cyclophosphamide</a:t>
          </a:r>
          <a:endParaRPr kumimoji="0" lang="tr-TR" sz="1400" b="0" i="0" u="none" strike="noStrike" cap="none" spc="0" normalizeH="0" baseline="0" noProof="0" dirty="0">
            <a:ln/>
            <a:effectLst/>
            <a:uLnTx/>
            <a:uFillTx/>
            <a:latin typeface="Calibri" panose="020F0502020204030204" pitchFamily="34" charset="0"/>
            <a:ea typeface="+mn-ea"/>
            <a:cs typeface="Arial" panose="020B0604020202020204" pitchFamily="34" charset="0"/>
          </a:endParaRPr>
        </a:p>
        <a:p>
          <a:pPr>
            <a:buClr>
              <a:srgbClr val="FFFFFF"/>
            </a:buClr>
            <a:buSzTx/>
            <a:buFont typeface="Wingdings" panose="05000000000000000000" pitchFamily="2" charset="2"/>
            <a:buChar char="§"/>
          </a:pPr>
          <a:r>
            <a:rPr kumimoji="0" lang="en-US" sz="1400" b="0" i="0" u="none" strike="noStrike" cap="none" spc="0" normalizeH="0" baseline="0" noProof="0" dirty="0">
              <a:ln/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rPr>
            <a:t>Danazol</a:t>
          </a:r>
          <a:r>
            <a:rPr kumimoji="0" lang="tr-TR" sz="1400" b="0" i="0" u="none" strike="noStrike" cap="none" spc="0" normalizeH="0" baseline="0" noProof="0" dirty="0">
              <a:ln/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rPr>
            <a:t>,</a:t>
          </a:r>
          <a:r>
            <a:rPr kumimoji="0" lang="en-US" sz="1400" b="0" i="0" u="none" strike="noStrike" cap="none" spc="0" normalizeH="0" baseline="0" noProof="0" dirty="0">
              <a:ln/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rPr>
            <a:t>Dapsone</a:t>
          </a:r>
        </a:p>
        <a:p>
          <a:pPr>
            <a:buClr>
              <a:srgbClr val="FFFFFF"/>
            </a:buClr>
            <a:buSzTx/>
            <a:buFont typeface="Wingdings" panose="05000000000000000000" pitchFamily="2" charset="2"/>
            <a:buChar char="§"/>
          </a:pPr>
          <a:r>
            <a:rPr kumimoji="0" lang="en-US" sz="1400" b="0" i="0" u="none" strike="noStrike" cap="none" spc="0" normalizeH="0" baseline="0" noProof="0" dirty="0">
              <a:ln/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rPr>
            <a:t>Mycophenolate mofetil</a:t>
          </a:r>
        </a:p>
        <a:p>
          <a:pPr>
            <a:buClr>
              <a:srgbClr val="FFFFFF"/>
            </a:buClr>
            <a:buSzTx/>
            <a:buFont typeface="Wingdings" panose="05000000000000000000" pitchFamily="2" charset="2"/>
            <a:buChar char="§"/>
          </a:pPr>
          <a:r>
            <a:rPr kumimoji="0" lang="en-US" sz="1400" b="0" i="0" u="none" strike="noStrike" cap="none" spc="0" normalizeH="0" baseline="0" noProof="0" dirty="0">
              <a:ln/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rPr>
            <a:t>Vinca alkaloids</a:t>
          </a:r>
          <a:endParaRPr kumimoji="0" lang="tr-TR" sz="1400" b="0" i="0" u="none" strike="noStrike" cap="none" spc="0" normalizeH="0" baseline="0" noProof="0" dirty="0">
            <a:ln/>
            <a:effectLst/>
            <a:uLnTx/>
            <a:uFillTx/>
            <a:latin typeface="Calibri" panose="020F0502020204030204" pitchFamily="34" charset="0"/>
            <a:ea typeface="+mn-ea"/>
            <a:cs typeface="Arial" panose="020B0604020202020204" pitchFamily="34" charset="0"/>
          </a:endParaRPr>
        </a:p>
        <a:p>
          <a:pPr>
            <a:buClr>
              <a:srgbClr val="FFFFFF"/>
            </a:buClr>
            <a:buSzTx/>
            <a:buFont typeface="Wingdings" panose="05000000000000000000" pitchFamily="2" charset="2"/>
            <a:buChar char="§"/>
          </a:pPr>
          <a:r>
            <a:rPr kumimoji="0" lang="tr-TR" sz="1400" b="0" i="0" u="none" strike="noStrike" cap="none" spc="0" normalizeH="0" baseline="0" noProof="0" dirty="0" err="1" smtClean="0">
              <a:ln/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rPr>
            <a:t>Hidroksiklorokin</a:t>
          </a:r>
          <a:endParaRPr kumimoji="0" lang="tr-TR" sz="1400" b="0" i="0" u="none" strike="noStrike" cap="none" spc="0" normalizeH="0" baseline="0" noProof="0" dirty="0" smtClean="0">
            <a:ln/>
            <a:effectLst/>
            <a:uLnTx/>
            <a:uFillTx/>
            <a:latin typeface="Calibri" panose="020F0502020204030204" pitchFamily="34" charset="0"/>
            <a:ea typeface="+mn-ea"/>
            <a:cs typeface="Arial" panose="020B0604020202020204" pitchFamily="34" charset="0"/>
          </a:endParaRPr>
        </a:p>
        <a:p>
          <a:pPr>
            <a:buClr>
              <a:srgbClr val="FFFFFF"/>
            </a:buClr>
            <a:buSzTx/>
            <a:buFont typeface="Wingdings" panose="05000000000000000000" pitchFamily="2" charset="2"/>
            <a:buChar char="§"/>
          </a:pPr>
          <a:r>
            <a:rPr kumimoji="0" lang="tr-TR" sz="1400" b="0" i="0" u="none" strike="noStrike" cap="none" spc="0" normalizeH="0" baseline="0" noProof="0" dirty="0" smtClean="0">
              <a:ln/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rPr>
            <a:t>**Yeni ajanlar</a:t>
          </a:r>
        </a:p>
        <a:p>
          <a:pPr>
            <a:buClr>
              <a:srgbClr val="FFFFFF"/>
            </a:buClr>
            <a:buSzTx/>
            <a:buFont typeface="Wingdings" panose="05000000000000000000" pitchFamily="2" charset="2"/>
            <a:buChar char="§"/>
          </a:pPr>
          <a:r>
            <a:rPr kumimoji="0" lang="tr-TR" sz="1400" b="0" i="0" u="none" strike="noStrike" cap="none" spc="0" normalizeH="0" baseline="0" noProof="0" dirty="0" smtClean="0">
              <a:ln/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rPr>
            <a:t>***Kombinasyon tedavileri</a:t>
          </a:r>
        </a:p>
        <a:p>
          <a:pPr>
            <a:buClr>
              <a:srgbClr val="FFFFFF"/>
            </a:buClr>
            <a:buSzTx/>
            <a:buFont typeface="Wingdings" panose="05000000000000000000" pitchFamily="2" charset="2"/>
            <a:buChar char="§"/>
          </a:pPr>
          <a:endParaRPr kumimoji="0" lang="tr-TR" sz="1400" b="0" i="0" u="none" strike="noStrike" cap="none" spc="0" normalizeH="0" baseline="0" noProof="0" dirty="0">
            <a:ln/>
            <a:effectLst/>
            <a:uLnTx/>
            <a:uFillTx/>
            <a:latin typeface="Calibri" panose="020F0502020204030204" pitchFamily="34" charset="0"/>
            <a:ea typeface="+mn-ea"/>
            <a:cs typeface="Arial" panose="020B0604020202020204" pitchFamily="34" charset="0"/>
          </a:endParaRPr>
        </a:p>
      </dgm:t>
    </dgm:pt>
    <dgm:pt modelId="{1C7C3259-AED2-4DFD-B198-7207A06DDCD4}" type="parTrans" cxnId="{4A27C14C-F94C-4D6E-8FC7-BFDAB321E8D3}">
      <dgm:prSet/>
      <dgm:spPr/>
      <dgm:t>
        <a:bodyPr/>
        <a:lstStyle/>
        <a:p>
          <a:endParaRPr lang="tr-TR"/>
        </a:p>
      </dgm:t>
    </dgm:pt>
    <dgm:pt modelId="{ED83F758-C146-4BB9-8367-8D2B4A3B3719}" type="sibTrans" cxnId="{4A27C14C-F94C-4D6E-8FC7-BFDAB321E8D3}">
      <dgm:prSet/>
      <dgm:spPr/>
      <dgm:t>
        <a:bodyPr/>
        <a:lstStyle/>
        <a:p>
          <a:endParaRPr lang="tr-TR"/>
        </a:p>
      </dgm:t>
    </dgm:pt>
    <dgm:pt modelId="{AABD26CE-9ED9-40EC-BA1B-4047ABF0449B}">
      <dgm:prSet custT="1"/>
      <dgm:spPr/>
      <dgm:t>
        <a:bodyPr/>
        <a:lstStyle/>
        <a:p>
          <a:r>
            <a:rPr lang="tr-TR" sz="1400" dirty="0" err="1"/>
            <a:t>Splenektomi</a:t>
          </a:r>
          <a:r>
            <a:rPr lang="tr-TR" sz="1400" dirty="0"/>
            <a:t> </a:t>
          </a:r>
        </a:p>
        <a:p>
          <a:r>
            <a:rPr lang="tr-TR" sz="1400" dirty="0"/>
            <a:t>Dalak embolizasyonu </a:t>
          </a:r>
        </a:p>
      </dgm:t>
    </dgm:pt>
    <dgm:pt modelId="{AEFB18E8-46A9-485D-B995-66D64F713EBB}" type="parTrans" cxnId="{DB7A9A9D-8045-47E0-851D-A915967C2FF0}">
      <dgm:prSet/>
      <dgm:spPr/>
      <dgm:t>
        <a:bodyPr/>
        <a:lstStyle/>
        <a:p>
          <a:endParaRPr lang="tr-TR"/>
        </a:p>
      </dgm:t>
    </dgm:pt>
    <dgm:pt modelId="{51D95CDB-D5B4-4467-82C1-A9D27A20197A}" type="sibTrans" cxnId="{DB7A9A9D-8045-47E0-851D-A915967C2FF0}">
      <dgm:prSet/>
      <dgm:spPr/>
      <dgm:t>
        <a:bodyPr/>
        <a:lstStyle/>
        <a:p>
          <a:endParaRPr lang="tr-TR"/>
        </a:p>
      </dgm:t>
    </dgm:pt>
    <dgm:pt modelId="{5E3111F9-6299-4AD5-93FE-6CACAD02BA85}" type="pres">
      <dgm:prSet presAssocID="{FA89AC7E-7F16-4448-816E-B2EDD1DA4BC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6B204297-2F61-4918-B844-EA25750A84B3}" type="pres">
      <dgm:prSet presAssocID="{C2C0A175-8183-4D50-BA60-B6796F5DB8C0}" presName="hierRoot1" presStyleCnt="0"/>
      <dgm:spPr/>
    </dgm:pt>
    <dgm:pt modelId="{95E9786C-AEB0-4F76-9A60-198F36185279}" type="pres">
      <dgm:prSet presAssocID="{C2C0A175-8183-4D50-BA60-B6796F5DB8C0}" presName="composite" presStyleCnt="0"/>
      <dgm:spPr/>
    </dgm:pt>
    <dgm:pt modelId="{0790FD33-E4BF-4BAB-9B13-E28C1D3363C2}" type="pres">
      <dgm:prSet presAssocID="{C2C0A175-8183-4D50-BA60-B6796F5DB8C0}" presName="background" presStyleLbl="node0" presStyleIdx="0" presStyleCnt="1"/>
      <dgm:spPr/>
    </dgm:pt>
    <dgm:pt modelId="{01343FFA-7F82-4058-944A-4C0AA14A7980}" type="pres">
      <dgm:prSet presAssocID="{C2C0A175-8183-4D50-BA60-B6796F5DB8C0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B0079780-58AA-4A91-BACC-4DE191A051FC}" type="pres">
      <dgm:prSet presAssocID="{C2C0A175-8183-4D50-BA60-B6796F5DB8C0}" presName="hierChild2" presStyleCnt="0"/>
      <dgm:spPr/>
    </dgm:pt>
    <dgm:pt modelId="{EA459BD1-1200-4367-950E-B27188E97E61}" type="pres">
      <dgm:prSet presAssocID="{FF370479-77D3-4E15-845B-A74041F5CE7F}" presName="Name10" presStyleLbl="parChTrans1D2" presStyleIdx="0" presStyleCnt="1"/>
      <dgm:spPr/>
      <dgm:t>
        <a:bodyPr/>
        <a:lstStyle/>
        <a:p>
          <a:endParaRPr lang="tr-TR"/>
        </a:p>
      </dgm:t>
    </dgm:pt>
    <dgm:pt modelId="{416B3721-DB41-4C39-9DC8-B5B4C9C4E58B}" type="pres">
      <dgm:prSet presAssocID="{B5C8E8F9-BC0A-4381-8BD2-26956AE85D91}" presName="hierRoot2" presStyleCnt="0"/>
      <dgm:spPr/>
    </dgm:pt>
    <dgm:pt modelId="{628DF010-50BD-481F-862B-D6953361030D}" type="pres">
      <dgm:prSet presAssocID="{B5C8E8F9-BC0A-4381-8BD2-26956AE85D91}" presName="composite2" presStyleCnt="0"/>
      <dgm:spPr/>
    </dgm:pt>
    <dgm:pt modelId="{C1836578-1D8F-419E-9D2F-6D3259A3C492}" type="pres">
      <dgm:prSet presAssocID="{B5C8E8F9-BC0A-4381-8BD2-26956AE85D91}" presName="background2" presStyleLbl="node2" presStyleIdx="0" presStyleCnt="1"/>
      <dgm:spPr/>
    </dgm:pt>
    <dgm:pt modelId="{001BB771-EEFA-4939-A2E6-727A91E5D1CA}" type="pres">
      <dgm:prSet presAssocID="{B5C8E8F9-BC0A-4381-8BD2-26956AE85D91}" presName="text2" presStyleLbl="fgAcc2" presStyleIdx="0" presStyleCnt="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6E3EC74-4322-4830-B666-B17B7F8E657A}" type="pres">
      <dgm:prSet presAssocID="{B5C8E8F9-BC0A-4381-8BD2-26956AE85D91}" presName="hierChild3" presStyleCnt="0"/>
      <dgm:spPr/>
    </dgm:pt>
    <dgm:pt modelId="{BC8F1338-DFE1-4C34-B465-6E9B0E5E9C8D}" type="pres">
      <dgm:prSet presAssocID="{1C7C3259-AED2-4DFD-B198-7207A06DDCD4}" presName="Name17" presStyleLbl="parChTrans1D3" presStyleIdx="0" presStyleCnt="2"/>
      <dgm:spPr/>
      <dgm:t>
        <a:bodyPr/>
        <a:lstStyle/>
        <a:p>
          <a:endParaRPr lang="tr-TR"/>
        </a:p>
      </dgm:t>
    </dgm:pt>
    <dgm:pt modelId="{2573C752-8A4B-4ECC-A047-2E9C72EC7144}" type="pres">
      <dgm:prSet presAssocID="{830AD9D9-E56D-4814-8E48-40835E2B325C}" presName="hierRoot3" presStyleCnt="0"/>
      <dgm:spPr/>
    </dgm:pt>
    <dgm:pt modelId="{51801D5B-DF0D-41AE-8E50-58321416B09A}" type="pres">
      <dgm:prSet presAssocID="{830AD9D9-E56D-4814-8E48-40835E2B325C}" presName="composite3" presStyleCnt="0"/>
      <dgm:spPr/>
    </dgm:pt>
    <dgm:pt modelId="{0EDD38D9-BC7D-4A96-A9F3-695EA2BC4F41}" type="pres">
      <dgm:prSet presAssocID="{830AD9D9-E56D-4814-8E48-40835E2B325C}" presName="background3" presStyleLbl="node3" presStyleIdx="0" presStyleCnt="2"/>
      <dgm:spPr/>
    </dgm:pt>
    <dgm:pt modelId="{76F43796-5C04-4FEB-ACB6-A33267E2A533}" type="pres">
      <dgm:prSet presAssocID="{830AD9D9-E56D-4814-8E48-40835E2B325C}" presName="text3" presStyleLbl="fgAcc3" presStyleIdx="0" presStyleCnt="2" custScaleX="432367" custScaleY="353568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3FC874E-133E-4E72-AED9-8DC079FDFA57}" type="pres">
      <dgm:prSet presAssocID="{830AD9D9-E56D-4814-8E48-40835E2B325C}" presName="hierChild4" presStyleCnt="0"/>
      <dgm:spPr/>
    </dgm:pt>
    <dgm:pt modelId="{8EB353D6-7C5E-4295-AD75-CACD94050A78}" type="pres">
      <dgm:prSet presAssocID="{AEFB18E8-46A9-485D-B995-66D64F713EBB}" presName="Name17" presStyleLbl="parChTrans1D3" presStyleIdx="1" presStyleCnt="2"/>
      <dgm:spPr/>
      <dgm:t>
        <a:bodyPr/>
        <a:lstStyle/>
        <a:p>
          <a:endParaRPr lang="tr-TR"/>
        </a:p>
      </dgm:t>
    </dgm:pt>
    <dgm:pt modelId="{5D8C7A0C-CEE2-4453-A3AA-F35AE4DEBDDC}" type="pres">
      <dgm:prSet presAssocID="{AABD26CE-9ED9-40EC-BA1B-4047ABF0449B}" presName="hierRoot3" presStyleCnt="0"/>
      <dgm:spPr/>
    </dgm:pt>
    <dgm:pt modelId="{134323F3-86DA-48A6-930D-67DB5F348CD6}" type="pres">
      <dgm:prSet presAssocID="{AABD26CE-9ED9-40EC-BA1B-4047ABF0449B}" presName="composite3" presStyleCnt="0"/>
      <dgm:spPr/>
    </dgm:pt>
    <dgm:pt modelId="{F510636F-DAA1-4199-990B-444820317F24}" type="pres">
      <dgm:prSet presAssocID="{AABD26CE-9ED9-40EC-BA1B-4047ABF0449B}" presName="background3" presStyleLbl="node3" presStyleIdx="1" presStyleCnt="2"/>
      <dgm:spPr/>
    </dgm:pt>
    <dgm:pt modelId="{EE745B1E-7105-4C2E-A2DA-21CD5507C881}" type="pres">
      <dgm:prSet presAssocID="{AABD26CE-9ED9-40EC-BA1B-4047ABF0449B}" presName="text3" presStyleLbl="fgAcc3" presStyleIdx="1" presStyleCnt="2" custScaleX="128040" custScaleY="13945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2B3AD073-786A-4B67-A629-2F0F1B5E8889}" type="pres">
      <dgm:prSet presAssocID="{AABD26CE-9ED9-40EC-BA1B-4047ABF0449B}" presName="hierChild4" presStyleCnt="0"/>
      <dgm:spPr/>
    </dgm:pt>
  </dgm:ptLst>
  <dgm:cxnLst>
    <dgm:cxn modelId="{B00C9849-0A15-42A8-BD63-F57E3A0CE747}" srcId="{C2C0A175-8183-4D50-BA60-B6796F5DB8C0}" destId="{B5C8E8F9-BC0A-4381-8BD2-26956AE85D91}" srcOrd="0" destOrd="0" parTransId="{FF370479-77D3-4E15-845B-A74041F5CE7F}" sibTransId="{A1D03732-B164-4D0E-AB09-E6B4EA600A95}"/>
    <dgm:cxn modelId="{AFE08BE0-6209-444D-99E6-F582DFCE9798}" type="presOf" srcId="{AEFB18E8-46A9-485D-B995-66D64F713EBB}" destId="{8EB353D6-7C5E-4295-AD75-CACD94050A78}" srcOrd="0" destOrd="0" presId="urn:microsoft.com/office/officeart/2005/8/layout/hierarchy1"/>
    <dgm:cxn modelId="{DB7A9A9D-8045-47E0-851D-A915967C2FF0}" srcId="{B5C8E8F9-BC0A-4381-8BD2-26956AE85D91}" destId="{AABD26CE-9ED9-40EC-BA1B-4047ABF0449B}" srcOrd="1" destOrd="0" parTransId="{AEFB18E8-46A9-485D-B995-66D64F713EBB}" sibTransId="{51D95CDB-D5B4-4467-82C1-A9D27A20197A}"/>
    <dgm:cxn modelId="{6D318706-0324-4F46-B2A1-954AEEE2B390}" type="presOf" srcId="{1C7C3259-AED2-4DFD-B198-7207A06DDCD4}" destId="{BC8F1338-DFE1-4C34-B465-6E9B0E5E9C8D}" srcOrd="0" destOrd="0" presId="urn:microsoft.com/office/officeart/2005/8/layout/hierarchy1"/>
    <dgm:cxn modelId="{D47F93A7-760D-4566-990C-883C3FF9989A}" type="presOf" srcId="{FA89AC7E-7F16-4448-816E-B2EDD1DA4BC7}" destId="{5E3111F9-6299-4AD5-93FE-6CACAD02BA85}" srcOrd="0" destOrd="0" presId="urn:microsoft.com/office/officeart/2005/8/layout/hierarchy1"/>
    <dgm:cxn modelId="{344C8EA0-027D-4093-BF4E-B8882BB764FA}" type="presOf" srcId="{830AD9D9-E56D-4814-8E48-40835E2B325C}" destId="{76F43796-5C04-4FEB-ACB6-A33267E2A533}" srcOrd="0" destOrd="0" presId="urn:microsoft.com/office/officeart/2005/8/layout/hierarchy1"/>
    <dgm:cxn modelId="{3833A2A3-8AEB-4EE5-ACB7-1A5E3F949594}" type="presOf" srcId="{C2C0A175-8183-4D50-BA60-B6796F5DB8C0}" destId="{01343FFA-7F82-4058-944A-4C0AA14A7980}" srcOrd="0" destOrd="0" presId="urn:microsoft.com/office/officeart/2005/8/layout/hierarchy1"/>
    <dgm:cxn modelId="{4A27C14C-F94C-4D6E-8FC7-BFDAB321E8D3}" srcId="{B5C8E8F9-BC0A-4381-8BD2-26956AE85D91}" destId="{830AD9D9-E56D-4814-8E48-40835E2B325C}" srcOrd="0" destOrd="0" parTransId="{1C7C3259-AED2-4DFD-B198-7207A06DDCD4}" sibTransId="{ED83F758-C146-4BB9-8367-8D2B4A3B3719}"/>
    <dgm:cxn modelId="{6E34F247-2E5D-4C4E-B6B9-F8E063FC9DE3}" srcId="{FA89AC7E-7F16-4448-816E-B2EDD1DA4BC7}" destId="{C2C0A175-8183-4D50-BA60-B6796F5DB8C0}" srcOrd="0" destOrd="0" parTransId="{06090D40-DEC0-487A-BCAC-66F99D85DEBF}" sibTransId="{2052BEAA-5246-43B4-8FC2-05D740D3CEB6}"/>
    <dgm:cxn modelId="{6C8D6DAB-6F9A-4CEA-98EE-E7D1187B02A1}" type="presOf" srcId="{FF370479-77D3-4E15-845B-A74041F5CE7F}" destId="{EA459BD1-1200-4367-950E-B27188E97E61}" srcOrd="0" destOrd="0" presId="urn:microsoft.com/office/officeart/2005/8/layout/hierarchy1"/>
    <dgm:cxn modelId="{C7EAA902-7CE5-48A0-83A7-51E3D9067D04}" type="presOf" srcId="{B5C8E8F9-BC0A-4381-8BD2-26956AE85D91}" destId="{001BB771-EEFA-4939-A2E6-727A91E5D1CA}" srcOrd="0" destOrd="0" presId="urn:microsoft.com/office/officeart/2005/8/layout/hierarchy1"/>
    <dgm:cxn modelId="{08218ED6-5DF8-412E-BAD0-DA4B071A1764}" type="presOf" srcId="{AABD26CE-9ED9-40EC-BA1B-4047ABF0449B}" destId="{EE745B1E-7105-4C2E-A2DA-21CD5507C881}" srcOrd="0" destOrd="0" presId="urn:microsoft.com/office/officeart/2005/8/layout/hierarchy1"/>
    <dgm:cxn modelId="{0728F59C-53A3-46CC-A8B5-7EDDA2987481}" type="presParOf" srcId="{5E3111F9-6299-4AD5-93FE-6CACAD02BA85}" destId="{6B204297-2F61-4918-B844-EA25750A84B3}" srcOrd="0" destOrd="0" presId="urn:microsoft.com/office/officeart/2005/8/layout/hierarchy1"/>
    <dgm:cxn modelId="{D8BB53CC-9CF0-4A25-8734-3A146C29342D}" type="presParOf" srcId="{6B204297-2F61-4918-B844-EA25750A84B3}" destId="{95E9786C-AEB0-4F76-9A60-198F36185279}" srcOrd="0" destOrd="0" presId="urn:microsoft.com/office/officeart/2005/8/layout/hierarchy1"/>
    <dgm:cxn modelId="{D66CCBEA-1654-4F0B-9524-9FB548DB1C06}" type="presParOf" srcId="{95E9786C-AEB0-4F76-9A60-198F36185279}" destId="{0790FD33-E4BF-4BAB-9B13-E28C1D3363C2}" srcOrd="0" destOrd="0" presId="urn:microsoft.com/office/officeart/2005/8/layout/hierarchy1"/>
    <dgm:cxn modelId="{F52A01B2-28D3-4E47-A5FC-DAAE22ADD465}" type="presParOf" srcId="{95E9786C-AEB0-4F76-9A60-198F36185279}" destId="{01343FFA-7F82-4058-944A-4C0AA14A7980}" srcOrd="1" destOrd="0" presId="urn:microsoft.com/office/officeart/2005/8/layout/hierarchy1"/>
    <dgm:cxn modelId="{180D80EB-7548-4DA0-B34B-F8DD3889FF55}" type="presParOf" srcId="{6B204297-2F61-4918-B844-EA25750A84B3}" destId="{B0079780-58AA-4A91-BACC-4DE191A051FC}" srcOrd="1" destOrd="0" presId="urn:microsoft.com/office/officeart/2005/8/layout/hierarchy1"/>
    <dgm:cxn modelId="{52B5A9CF-AE4A-4F71-AD6C-D0DAF7C54A88}" type="presParOf" srcId="{B0079780-58AA-4A91-BACC-4DE191A051FC}" destId="{EA459BD1-1200-4367-950E-B27188E97E61}" srcOrd="0" destOrd="0" presId="urn:microsoft.com/office/officeart/2005/8/layout/hierarchy1"/>
    <dgm:cxn modelId="{F689428F-5299-4655-A5CE-EF5F678ECD57}" type="presParOf" srcId="{B0079780-58AA-4A91-BACC-4DE191A051FC}" destId="{416B3721-DB41-4C39-9DC8-B5B4C9C4E58B}" srcOrd="1" destOrd="0" presId="urn:microsoft.com/office/officeart/2005/8/layout/hierarchy1"/>
    <dgm:cxn modelId="{E94A2346-FDCD-4C4F-A4BD-2BB764EB0EBA}" type="presParOf" srcId="{416B3721-DB41-4C39-9DC8-B5B4C9C4E58B}" destId="{628DF010-50BD-481F-862B-D6953361030D}" srcOrd="0" destOrd="0" presId="urn:microsoft.com/office/officeart/2005/8/layout/hierarchy1"/>
    <dgm:cxn modelId="{EFC2CCBD-EE6A-4627-8CE0-B2B95BFA82AC}" type="presParOf" srcId="{628DF010-50BD-481F-862B-D6953361030D}" destId="{C1836578-1D8F-419E-9D2F-6D3259A3C492}" srcOrd="0" destOrd="0" presId="urn:microsoft.com/office/officeart/2005/8/layout/hierarchy1"/>
    <dgm:cxn modelId="{2A8362FB-E1C3-4466-B31B-B1CC256125AB}" type="presParOf" srcId="{628DF010-50BD-481F-862B-D6953361030D}" destId="{001BB771-EEFA-4939-A2E6-727A91E5D1CA}" srcOrd="1" destOrd="0" presId="urn:microsoft.com/office/officeart/2005/8/layout/hierarchy1"/>
    <dgm:cxn modelId="{3ACB206D-C0E7-4F82-9BC8-7847CDB01DD1}" type="presParOf" srcId="{416B3721-DB41-4C39-9DC8-B5B4C9C4E58B}" destId="{66E3EC74-4322-4830-B666-B17B7F8E657A}" srcOrd="1" destOrd="0" presId="urn:microsoft.com/office/officeart/2005/8/layout/hierarchy1"/>
    <dgm:cxn modelId="{65BF2367-3C36-443F-B9E1-D1A9168F99E3}" type="presParOf" srcId="{66E3EC74-4322-4830-B666-B17B7F8E657A}" destId="{BC8F1338-DFE1-4C34-B465-6E9B0E5E9C8D}" srcOrd="0" destOrd="0" presId="urn:microsoft.com/office/officeart/2005/8/layout/hierarchy1"/>
    <dgm:cxn modelId="{87EEAE72-54CF-4FFF-A45E-F224C728F734}" type="presParOf" srcId="{66E3EC74-4322-4830-B666-B17B7F8E657A}" destId="{2573C752-8A4B-4ECC-A047-2E9C72EC7144}" srcOrd="1" destOrd="0" presId="urn:microsoft.com/office/officeart/2005/8/layout/hierarchy1"/>
    <dgm:cxn modelId="{15AD311C-2C5E-4173-AFA0-77033FB64861}" type="presParOf" srcId="{2573C752-8A4B-4ECC-A047-2E9C72EC7144}" destId="{51801D5B-DF0D-41AE-8E50-58321416B09A}" srcOrd="0" destOrd="0" presId="urn:microsoft.com/office/officeart/2005/8/layout/hierarchy1"/>
    <dgm:cxn modelId="{6F537064-4911-4C80-828C-DB63D5A02A16}" type="presParOf" srcId="{51801D5B-DF0D-41AE-8E50-58321416B09A}" destId="{0EDD38D9-BC7D-4A96-A9F3-695EA2BC4F41}" srcOrd="0" destOrd="0" presId="urn:microsoft.com/office/officeart/2005/8/layout/hierarchy1"/>
    <dgm:cxn modelId="{137AA363-594F-45FB-A1CD-99E13FF8F4E7}" type="presParOf" srcId="{51801D5B-DF0D-41AE-8E50-58321416B09A}" destId="{76F43796-5C04-4FEB-ACB6-A33267E2A533}" srcOrd="1" destOrd="0" presId="urn:microsoft.com/office/officeart/2005/8/layout/hierarchy1"/>
    <dgm:cxn modelId="{D28B7183-35A5-4AF7-9A2B-3CFC961965BF}" type="presParOf" srcId="{2573C752-8A4B-4ECC-A047-2E9C72EC7144}" destId="{D3FC874E-133E-4E72-AED9-8DC079FDFA57}" srcOrd="1" destOrd="0" presId="urn:microsoft.com/office/officeart/2005/8/layout/hierarchy1"/>
    <dgm:cxn modelId="{2794E7B3-6617-43A1-B576-A38C948C474E}" type="presParOf" srcId="{66E3EC74-4322-4830-B666-B17B7F8E657A}" destId="{8EB353D6-7C5E-4295-AD75-CACD94050A78}" srcOrd="2" destOrd="0" presId="urn:microsoft.com/office/officeart/2005/8/layout/hierarchy1"/>
    <dgm:cxn modelId="{77244D83-E364-479E-897A-2A4F238CD7E4}" type="presParOf" srcId="{66E3EC74-4322-4830-B666-B17B7F8E657A}" destId="{5D8C7A0C-CEE2-4453-A3AA-F35AE4DEBDDC}" srcOrd="3" destOrd="0" presId="urn:microsoft.com/office/officeart/2005/8/layout/hierarchy1"/>
    <dgm:cxn modelId="{314F3DC1-0759-4339-A216-9FBA7FB1D311}" type="presParOf" srcId="{5D8C7A0C-CEE2-4453-A3AA-F35AE4DEBDDC}" destId="{134323F3-86DA-48A6-930D-67DB5F348CD6}" srcOrd="0" destOrd="0" presId="urn:microsoft.com/office/officeart/2005/8/layout/hierarchy1"/>
    <dgm:cxn modelId="{BC151C22-3555-4251-95F2-49FFB8748B28}" type="presParOf" srcId="{134323F3-86DA-48A6-930D-67DB5F348CD6}" destId="{F510636F-DAA1-4199-990B-444820317F24}" srcOrd="0" destOrd="0" presId="urn:microsoft.com/office/officeart/2005/8/layout/hierarchy1"/>
    <dgm:cxn modelId="{88238F60-C800-4C6D-B105-E08AE4ABC69D}" type="presParOf" srcId="{134323F3-86DA-48A6-930D-67DB5F348CD6}" destId="{EE745B1E-7105-4C2E-A2DA-21CD5507C881}" srcOrd="1" destOrd="0" presId="urn:microsoft.com/office/officeart/2005/8/layout/hierarchy1"/>
    <dgm:cxn modelId="{036DB502-83A3-450B-93D5-35A95DEA3D71}" type="presParOf" srcId="{5D8C7A0C-CEE2-4453-A3AA-F35AE4DEBDDC}" destId="{2B3AD073-786A-4B67-A629-2F0F1B5E888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F680A3-7394-4AD0-AD0D-DD6C646F7B3A}">
      <dsp:nvSpPr>
        <dsp:cNvPr id="0" name=""/>
        <dsp:cNvSpPr/>
      </dsp:nvSpPr>
      <dsp:spPr>
        <a:xfrm>
          <a:off x="4455805" y="3075489"/>
          <a:ext cx="755719" cy="3596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093"/>
              </a:lnTo>
              <a:lnTo>
                <a:pt x="755719" y="245093"/>
              </a:lnTo>
              <a:lnTo>
                <a:pt x="755719" y="359653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E88F45-5743-40AA-96B6-9EA8DB493199}">
      <dsp:nvSpPr>
        <dsp:cNvPr id="0" name=""/>
        <dsp:cNvSpPr/>
      </dsp:nvSpPr>
      <dsp:spPr>
        <a:xfrm>
          <a:off x="3607110" y="3075489"/>
          <a:ext cx="848695" cy="359653"/>
        </a:xfrm>
        <a:custGeom>
          <a:avLst/>
          <a:gdLst/>
          <a:ahLst/>
          <a:cxnLst/>
          <a:rect l="0" t="0" r="0" b="0"/>
          <a:pathLst>
            <a:path>
              <a:moveTo>
                <a:pt x="848695" y="0"/>
              </a:moveTo>
              <a:lnTo>
                <a:pt x="848695" y="245093"/>
              </a:lnTo>
              <a:lnTo>
                <a:pt x="0" y="245093"/>
              </a:lnTo>
              <a:lnTo>
                <a:pt x="0" y="359653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7660F0-0FA6-4C07-8B81-E7CC7905A80E}">
      <dsp:nvSpPr>
        <dsp:cNvPr id="0" name=""/>
        <dsp:cNvSpPr/>
      </dsp:nvSpPr>
      <dsp:spPr>
        <a:xfrm>
          <a:off x="3275738" y="1930575"/>
          <a:ext cx="1180066" cy="3596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093"/>
              </a:lnTo>
              <a:lnTo>
                <a:pt x="1180066" y="245093"/>
              </a:lnTo>
              <a:lnTo>
                <a:pt x="1180066" y="359653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7F39F2-6932-429B-91C1-0575F4B391F5}">
      <dsp:nvSpPr>
        <dsp:cNvPr id="0" name=""/>
        <dsp:cNvSpPr/>
      </dsp:nvSpPr>
      <dsp:spPr>
        <a:xfrm>
          <a:off x="1597767" y="3075489"/>
          <a:ext cx="497904" cy="232284"/>
        </a:xfrm>
        <a:custGeom>
          <a:avLst/>
          <a:gdLst/>
          <a:ahLst/>
          <a:cxnLst/>
          <a:rect l="0" t="0" r="0" b="0"/>
          <a:pathLst>
            <a:path>
              <a:moveTo>
                <a:pt x="497904" y="0"/>
              </a:moveTo>
              <a:lnTo>
                <a:pt x="497904" y="117724"/>
              </a:lnTo>
              <a:lnTo>
                <a:pt x="0" y="117724"/>
              </a:lnTo>
              <a:lnTo>
                <a:pt x="0" y="232284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E56823-EAB0-4637-8EA6-ED639B4A3347}">
      <dsp:nvSpPr>
        <dsp:cNvPr id="0" name=""/>
        <dsp:cNvSpPr/>
      </dsp:nvSpPr>
      <dsp:spPr>
        <a:xfrm>
          <a:off x="2095672" y="1930575"/>
          <a:ext cx="1180066" cy="359653"/>
        </a:xfrm>
        <a:custGeom>
          <a:avLst/>
          <a:gdLst/>
          <a:ahLst/>
          <a:cxnLst/>
          <a:rect l="0" t="0" r="0" b="0"/>
          <a:pathLst>
            <a:path>
              <a:moveTo>
                <a:pt x="1180066" y="0"/>
              </a:moveTo>
              <a:lnTo>
                <a:pt x="1180066" y="245093"/>
              </a:lnTo>
              <a:lnTo>
                <a:pt x="0" y="245093"/>
              </a:lnTo>
              <a:lnTo>
                <a:pt x="0" y="359653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93208C-1948-499C-994D-11D071BEF1C4}">
      <dsp:nvSpPr>
        <dsp:cNvPr id="0" name=""/>
        <dsp:cNvSpPr/>
      </dsp:nvSpPr>
      <dsp:spPr>
        <a:xfrm>
          <a:off x="2520019" y="785661"/>
          <a:ext cx="755719" cy="3596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093"/>
              </a:lnTo>
              <a:lnTo>
                <a:pt x="755719" y="245093"/>
              </a:lnTo>
              <a:lnTo>
                <a:pt x="755719" y="359653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459BD1-1200-4367-950E-B27188E97E61}">
      <dsp:nvSpPr>
        <dsp:cNvPr id="0" name=""/>
        <dsp:cNvSpPr/>
      </dsp:nvSpPr>
      <dsp:spPr>
        <a:xfrm>
          <a:off x="1764300" y="785661"/>
          <a:ext cx="755719" cy="359653"/>
        </a:xfrm>
        <a:custGeom>
          <a:avLst/>
          <a:gdLst/>
          <a:ahLst/>
          <a:cxnLst/>
          <a:rect l="0" t="0" r="0" b="0"/>
          <a:pathLst>
            <a:path>
              <a:moveTo>
                <a:pt x="755719" y="0"/>
              </a:moveTo>
              <a:lnTo>
                <a:pt x="755719" y="245093"/>
              </a:lnTo>
              <a:lnTo>
                <a:pt x="0" y="245093"/>
              </a:lnTo>
              <a:lnTo>
                <a:pt x="0" y="359653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90FD33-E4BF-4BAB-9B13-E28C1D3363C2}">
      <dsp:nvSpPr>
        <dsp:cNvPr id="0" name=""/>
        <dsp:cNvSpPr/>
      </dsp:nvSpPr>
      <dsp:spPr>
        <a:xfrm>
          <a:off x="1901704" y="400"/>
          <a:ext cx="1236631" cy="7852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1343FFA-7F82-4058-944A-4C0AA14A7980}">
      <dsp:nvSpPr>
        <dsp:cNvPr id="0" name=""/>
        <dsp:cNvSpPr/>
      </dsp:nvSpPr>
      <dsp:spPr>
        <a:xfrm>
          <a:off x="2039107" y="130933"/>
          <a:ext cx="1236631" cy="7852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/>
            <a:t>1. </a:t>
          </a:r>
          <a:r>
            <a:rPr lang="tr-TR" sz="1100" b="1" kern="1200" dirty="0"/>
            <a:t>Basamak tedavi </a:t>
          </a:r>
        </a:p>
      </dsp:txBody>
      <dsp:txXfrm>
        <a:off x="2062106" y="153932"/>
        <a:ext cx="1190633" cy="739262"/>
      </dsp:txXfrm>
    </dsp:sp>
    <dsp:sp modelId="{C1836578-1D8F-419E-9D2F-6D3259A3C492}">
      <dsp:nvSpPr>
        <dsp:cNvPr id="0" name=""/>
        <dsp:cNvSpPr/>
      </dsp:nvSpPr>
      <dsp:spPr>
        <a:xfrm>
          <a:off x="1145985" y="1145314"/>
          <a:ext cx="1236631" cy="78526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01BB771-EEFA-4939-A2E6-727A91E5D1CA}">
      <dsp:nvSpPr>
        <dsp:cNvPr id="0" name=""/>
        <dsp:cNvSpPr/>
      </dsp:nvSpPr>
      <dsp:spPr>
        <a:xfrm>
          <a:off x="1283388" y="1275848"/>
          <a:ext cx="1236631" cy="7852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b="1" kern="1200" dirty="0"/>
            <a:t>Tedavisiz , &gt;6ay sonrası </a:t>
          </a:r>
          <a:r>
            <a:rPr lang="tr-TR" sz="1100" b="1" kern="1200" dirty="0" err="1"/>
            <a:t>relaps</a:t>
          </a:r>
          <a:endParaRPr lang="tr-TR" sz="1100" b="1" kern="1200" dirty="0"/>
        </a:p>
      </dsp:txBody>
      <dsp:txXfrm>
        <a:off x="1306387" y="1298847"/>
        <a:ext cx="1190633" cy="739262"/>
      </dsp:txXfrm>
    </dsp:sp>
    <dsp:sp modelId="{A1A880C6-2ACF-4E5F-BAAB-B79AC4D35A87}">
      <dsp:nvSpPr>
        <dsp:cNvPr id="0" name=""/>
        <dsp:cNvSpPr/>
      </dsp:nvSpPr>
      <dsp:spPr>
        <a:xfrm>
          <a:off x="2657423" y="1145314"/>
          <a:ext cx="1236631" cy="78526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4473BA0-6F9F-4F1C-9E7D-E8AF4397559B}">
      <dsp:nvSpPr>
        <dsp:cNvPr id="0" name=""/>
        <dsp:cNvSpPr/>
      </dsp:nvSpPr>
      <dsp:spPr>
        <a:xfrm>
          <a:off x="2794826" y="1275848"/>
          <a:ext cx="1236631" cy="7852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b="1" kern="1200" dirty="0"/>
            <a:t>&lt;</a:t>
          </a:r>
          <a:r>
            <a:rPr lang="tr-TR" sz="1100" b="1" kern="1200" dirty="0" smtClean="0"/>
            <a:t>6ay içinde </a:t>
          </a:r>
          <a:r>
            <a:rPr lang="tr-TR" sz="1100" b="1" kern="1200" dirty="0" err="1" smtClean="0"/>
            <a:t>relaps</a:t>
          </a:r>
          <a:r>
            <a:rPr lang="tr-TR" sz="1100" b="1" kern="1200" dirty="0" smtClean="0"/>
            <a:t> olması ya </a:t>
          </a:r>
          <a:r>
            <a:rPr lang="tr-TR" sz="1100" b="1" kern="1200" dirty="0"/>
            <a:t>da </a:t>
          </a:r>
          <a:r>
            <a:rPr lang="tr-TR" sz="1100" b="1" kern="1200" dirty="0" err="1"/>
            <a:t>remisyon</a:t>
          </a:r>
          <a:r>
            <a:rPr lang="tr-TR" sz="1100" b="1" kern="1200" dirty="0"/>
            <a:t> olmaması</a:t>
          </a:r>
        </a:p>
      </dsp:txBody>
      <dsp:txXfrm>
        <a:off x="2817825" y="1298847"/>
        <a:ext cx="1190633" cy="739262"/>
      </dsp:txXfrm>
    </dsp:sp>
    <dsp:sp modelId="{278CD503-D457-4CFE-93E3-C64611AA5674}">
      <dsp:nvSpPr>
        <dsp:cNvPr id="0" name=""/>
        <dsp:cNvSpPr/>
      </dsp:nvSpPr>
      <dsp:spPr>
        <a:xfrm>
          <a:off x="1477356" y="2290229"/>
          <a:ext cx="1236631" cy="78526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A178474-CB6F-45C2-AAAD-8EBFE51CA623}">
      <dsp:nvSpPr>
        <dsp:cNvPr id="0" name=""/>
        <dsp:cNvSpPr/>
      </dsp:nvSpPr>
      <dsp:spPr>
        <a:xfrm>
          <a:off x="1614760" y="2420762"/>
          <a:ext cx="1236631" cy="7852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b="1" kern="1200" dirty="0"/>
            <a:t>Hafif kanama ya da kanama olmaması </a:t>
          </a:r>
        </a:p>
      </dsp:txBody>
      <dsp:txXfrm>
        <a:off x="1637759" y="2443761"/>
        <a:ext cx="1190633" cy="739262"/>
      </dsp:txXfrm>
    </dsp:sp>
    <dsp:sp modelId="{E1D4A6D0-0CE2-4DB1-BF9B-C1703CB3663F}">
      <dsp:nvSpPr>
        <dsp:cNvPr id="0" name=""/>
        <dsp:cNvSpPr/>
      </dsp:nvSpPr>
      <dsp:spPr>
        <a:xfrm>
          <a:off x="979451" y="3307774"/>
          <a:ext cx="1236631" cy="78526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819D3EB-9EA7-4F18-911E-D1971DEE3000}">
      <dsp:nvSpPr>
        <dsp:cNvPr id="0" name=""/>
        <dsp:cNvSpPr/>
      </dsp:nvSpPr>
      <dsp:spPr>
        <a:xfrm>
          <a:off x="1116855" y="3438307"/>
          <a:ext cx="1236631" cy="7852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b="1" kern="1200" dirty="0"/>
            <a:t>Gözlem</a:t>
          </a:r>
        </a:p>
      </dsp:txBody>
      <dsp:txXfrm>
        <a:off x="1139854" y="3461306"/>
        <a:ext cx="1190633" cy="739262"/>
      </dsp:txXfrm>
    </dsp:sp>
    <dsp:sp modelId="{851C5C50-B5ED-49EF-AA03-7123BD0FD249}">
      <dsp:nvSpPr>
        <dsp:cNvPr id="0" name=""/>
        <dsp:cNvSpPr/>
      </dsp:nvSpPr>
      <dsp:spPr>
        <a:xfrm>
          <a:off x="3837489" y="2290229"/>
          <a:ext cx="1236631" cy="78526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C46ABA9-DA8A-4F37-8B12-8B80995F216B}">
      <dsp:nvSpPr>
        <dsp:cNvPr id="0" name=""/>
        <dsp:cNvSpPr/>
      </dsp:nvSpPr>
      <dsp:spPr>
        <a:xfrm>
          <a:off x="3974893" y="2420762"/>
          <a:ext cx="1236631" cy="7852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b="1" kern="1200" dirty="0"/>
            <a:t>Tedavi </a:t>
          </a:r>
          <a:r>
            <a:rPr lang="tr-TR" sz="1100" b="1" kern="1200" dirty="0" err="1"/>
            <a:t>endikasyonu</a:t>
          </a:r>
          <a:r>
            <a:rPr lang="tr-TR" sz="1100" b="1" kern="1200" dirty="0"/>
            <a:t> </a:t>
          </a:r>
          <a:r>
            <a:rPr lang="tr-TR" sz="1100" b="1" kern="1200" dirty="0" smtClean="0"/>
            <a:t>var (2. basamak tedavi)</a:t>
          </a:r>
          <a:endParaRPr lang="tr-TR" sz="1100" b="1" kern="1200" dirty="0"/>
        </a:p>
      </dsp:txBody>
      <dsp:txXfrm>
        <a:off x="3997892" y="2443761"/>
        <a:ext cx="1190633" cy="739262"/>
      </dsp:txXfrm>
    </dsp:sp>
    <dsp:sp modelId="{453DECCB-2C00-4D6F-B357-0C661FE7A502}">
      <dsp:nvSpPr>
        <dsp:cNvPr id="0" name=""/>
        <dsp:cNvSpPr/>
      </dsp:nvSpPr>
      <dsp:spPr>
        <a:xfrm>
          <a:off x="2988794" y="3435143"/>
          <a:ext cx="1236631" cy="78526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CB52496-CBD7-42A4-BEA7-9AAAA41DBA6B}">
      <dsp:nvSpPr>
        <dsp:cNvPr id="0" name=""/>
        <dsp:cNvSpPr/>
      </dsp:nvSpPr>
      <dsp:spPr>
        <a:xfrm>
          <a:off x="3126198" y="3565676"/>
          <a:ext cx="1236631" cy="7852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b="1" kern="1200" dirty="0"/>
            <a:t> TPO-RA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b="1" kern="1200" dirty="0"/>
            <a:t>FOSTAMATİNİB RİTUKSİMAB</a:t>
          </a:r>
        </a:p>
      </dsp:txBody>
      <dsp:txXfrm>
        <a:off x="3149197" y="3588675"/>
        <a:ext cx="1190633" cy="739262"/>
      </dsp:txXfrm>
    </dsp:sp>
    <dsp:sp modelId="{EADB4B56-993F-4CAD-8FEC-FBAE0AA54DCF}">
      <dsp:nvSpPr>
        <dsp:cNvPr id="0" name=""/>
        <dsp:cNvSpPr/>
      </dsp:nvSpPr>
      <dsp:spPr>
        <a:xfrm>
          <a:off x="4500232" y="3435143"/>
          <a:ext cx="1422583" cy="78526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C7605D4-8488-4D18-A024-9BBCC75114E8}">
      <dsp:nvSpPr>
        <dsp:cNvPr id="0" name=""/>
        <dsp:cNvSpPr/>
      </dsp:nvSpPr>
      <dsp:spPr>
        <a:xfrm>
          <a:off x="4637636" y="3565676"/>
          <a:ext cx="1422583" cy="7852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b="1" kern="1200" dirty="0"/>
            <a:t>SPLENEKTOMİ</a:t>
          </a:r>
          <a:r>
            <a:rPr lang="tr-TR" sz="1100" b="1" kern="1200" dirty="0" smtClean="0"/>
            <a:t>* </a:t>
          </a:r>
          <a:endParaRPr lang="tr-TR" sz="1100" b="1" kern="1200" dirty="0"/>
        </a:p>
      </dsp:txBody>
      <dsp:txXfrm>
        <a:off x="4660635" y="3588675"/>
        <a:ext cx="1376585" cy="7392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B353D6-7C5E-4295-AD75-CACD94050A78}">
      <dsp:nvSpPr>
        <dsp:cNvPr id="0" name=""/>
        <dsp:cNvSpPr/>
      </dsp:nvSpPr>
      <dsp:spPr>
        <a:xfrm>
          <a:off x="3545660" y="1616964"/>
          <a:ext cx="2350127" cy="3007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924"/>
              </a:lnTo>
              <a:lnTo>
                <a:pt x="2350127" y="204924"/>
              </a:lnTo>
              <a:lnTo>
                <a:pt x="2350127" y="300709"/>
              </a:lnTo>
            </a:path>
          </a:pathLst>
        </a:cu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8F1338-DFE1-4C34-B465-6E9B0E5E9C8D}">
      <dsp:nvSpPr>
        <dsp:cNvPr id="0" name=""/>
        <dsp:cNvSpPr/>
      </dsp:nvSpPr>
      <dsp:spPr>
        <a:xfrm>
          <a:off x="2768837" y="1616964"/>
          <a:ext cx="776823" cy="300709"/>
        </a:xfrm>
        <a:custGeom>
          <a:avLst/>
          <a:gdLst/>
          <a:ahLst/>
          <a:cxnLst/>
          <a:rect l="0" t="0" r="0" b="0"/>
          <a:pathLst>
            <a:path>
              <a:moveTo>
                <a:pt x="776823" y="0"/>
              </a:moveTo>
              <a:lnTo>
                <a:pt x="776823" y="204924"/>
              </a:lnTo>
              <a:lnTo>
                <a:pt x="0" y="204924"/>
              </a:lnTo>
              <a:lnTo>
                <a:pt x="0" y="300709"/>
              </a:lnTo>
            </a:path>
          </a:pathLst>
        </a:cu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459BD1-1200-4367-950E-B27188E97E61}">
      <dsp:nvSpPr>
        <dsp:cNvPr id="0" name=""/>
        <dsp:cNvSpPr/>
      </dsp:nvSpPr>
      <dsp:spPr>
        <a:xfrm>
          <a:off x="3499940" y="659692"/>
          <a:ext cx="91440" cy="3007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0709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90FD33-E4BF-4BAB-9B13-E28C1D3363C2}">
      <dsp:nvSpPr>
        <dsp:cNvPr id="0" name=""/>
        <dsp:cNvSpPr/>
      </dsp:nvSpPr>
      <dsp:spPr>
        <a:xfrm>
          <a:off x="3028682" y="3130"/>
          <a:ext cx="1033956" cy="65656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1343FFA-7F82-4058-944A-4C0AA14A7980}">
      <dsp:nvSpPr>
        <dsp:cNvPr id="0" name=""/>
        <dsp:cNvSpPr/>
      </dsp:nvSpPr>
      <dsp:spPr>
        <a:xfrm>
          <a:off x="3143566" y="112269"/>
          <a:ext cx="1033956" cy="6565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2. basamak </a:t>
          </a:r>
          <a:r>
            <a:rPr lang="tr-TR" sz="1400" kern="1200" dirty="0"/>
            <a:t>tedavi </a:t>
          </a:r>
        </a:p>
      </dsp:txBody>
      <dsp:txXfrm>
        <a:off x="3162796" y="131499"/>
        <a:ext cx="995496" cy="618102"/>
      </dsp:txXfrm>
    </dsp:sp>
    <dsp:sp modelId="{C1836578-1D8F-419E-9D2F-6D3259A3C492}">
      <dsp:nvSpPr>
        <dsp:cNvPr id="0" name=""/>
        <dsp:cNvSpPr/>
      </dsp:nvSpPr>
      <dsp:spPr>
        <a:xfrm>
          <a:off x="3028682" y="960401"/>
          <a:ext cx="1033956" cy="65656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01BB771-EEFA-4939-A2E6-727A91E5D1CA}">
      <dsp:nvSpPr>
        <dsp:cNvPr id="0" name=""/>
        <dsp:cNvSpPr/>
      </dsp:nvSpPr>
      <dsp:spPr>
        <a:xfrm>
          <a:off x="3143566" y="1069541"/>
          <a:ext cx="1033956" cy="6565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/>
            <a:t>Yanıtsız ya da relaps </a:t>
          </a:r>
        </a:p>
      </dsp:txBody>
      <dsp:txXfrm>
        <a:off x="3162796" y="1088771"/>
        <a:ext cx="995496" cy="618102"/>
      </dsp:txXfrm>
    </dsp:sp>
    <dsp:sp modelId="{0EDD38D9-BC7D-4A96-A9F3-695EA2BC4F41}">
      <dsp:nvSpPr>
        <dsp:cNvPr id="0" name=""/>
        <dsp:cNvSpPr/>
      </dsp:nvSpPr>
      <dsp:spPr>
        <a:xfrm>
          <a:off x="533593" y="1917673"/>
          <a:ext cx="4470487" cy="23213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6F43796-5C04-4FEB-ACB6-A33267E2A533}">
      <dsp:nvSpPr>
        <dsp:cNvPr id="0" name=""/>
        <dsp:cNvSpPr/>
      </dsp:nvSpPr>
      <dsp:spPr>
        <a:xfrm>
          <a:off x="648477" y="2026813"/>
          <a:ext cx="4470487" cy="23213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FFFFFF"/>
            </a:buClr>
            <a:buSzTx/>
            <a:buFont typeface="Wingdings" panose="05000000000000000000" pitchFamily="2" charset="2"/>
            <a:buChar char="§"/>
          </a:pPr>
          <a:r>
            <a:rPr kumimoji="0" lang="en-US" sz="1400" b="0" i="0" u="none" strike="noStrike" kern="1200" cap="none" spc="0" normalizeH="0" baseline="0" noProof="0" dirty="0">
              <a:ln/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rPr>
            <a:t>Azathioprine</a:t>
          </a:r>
          <a:r>
            <a:rPr kumimoji="0" lang="tr-TR" sz="1400" b="0" i="0" u="none" strike="noStrike" kern="1200" cap="none" spc="0" normalizeH="0" baseline="0" noProof="0" dirty="0">
              <a:ln/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rPr>
            <a:t>,</a:t>
          </a:r>
          <a:r>
            <a:rPr kumimoji="0" lang="en-US" sz="1400" b="0" i="0" u="none" strike="noStrike" kern="1200" cap="none" spc="0" normalizeH="0" baseline="0" noProof="0" dirty="0">
              <a:ln/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rPr>
            <a:t>Cyclosporin 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FFFFFF"/>
            </a:buClr>
            <a:buSzTx/>
            <a:buFont typeface="Wingdings" panose="05000000000000000000" pitchFamily="2" charset="2"/>
            <a:buChar char="§"/>
          </a:pPr>
          <a:r>
            <a:rPr kumimoji="0" lang="en-US" sz="1400" b="0" i="0" u="none" strike="noStrike" kern="1200" cap="none" spc="0" normalizeH="0" baseline="0" noProof="0" dirty="0">
              <a:ln/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rPr>
            <a:t>Cyclophosphamide</a:t>
          </a:r>
          <a:endParaRPr kumimoji="0" lang="tr-TR" sz="1400" b="0" i="0" u="none" strike="noStrike" kern="1200" cap="none" spc="0" normalizeH="0" baseline="0" noProof="0" dirty="0">
            <a:ln/>
            <a:effectLst/>
            <a:uLnTx/>
            <a:uFillTx/>
            <a:latin typeface="Calibri" panose="020F0502020204030204" pitchFamily="34" charset="0"/>
            <a:ea typeface="+mn-ea"/>
            <a:cs typeface="Arial" panose="020B0604020202020204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FFFFFF"/>
            </a:buClr>
            <a:buSzTx/>
            <a:buFont typeface="Wingdings" panose="05000000000000000000" pitchFamily="2" charset="2"/>
            <a:buChar char="§"/>
          </a:pPr>
          <a:r>
            <a:rPr kumimoji="0" lang="en-US" sz="1400" b="0" i="0" u="none" strike="noStrike" kern="1200" cap="none" spc="0" normalizeH="0" baseline="0" noProof="0" dirty="0">
              <a:ln/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rPr>
            <a:t>Danazol</a:t>
          </a:r>
          <a:r>
            <a:rPr kumimoji="0" lang="tr-TR" sz="1400" b="0" i="0" u="none" strike="noStrike" kern="1200" cap="none" spc="0" normalizeH="0" baseline="0" noProof="0" dirty="0">
              <a:ln/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rPr>
            <a:t>,</a:t>
          </a:r>
          <a:r>
            <a:rPr kumimoji="0" lang="en-US" sz="1400" b="0" i="0" u="none" strike="noStrike" kern="1200" cap="none" spc="0" normalizeH="0" baseline="0" noProof="0" dirty="0">
              <a:ln/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rPr>
            <a:t>Dapsone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FFFFFF"/>
            </a:buClr>
            <a:buSzTx/>
            <a:buFont typeface="Wingdings" panose="05000000000000000000" pitchFamily="2" charset="2"/>
            <a:buChar char="§"/>
          </a:pPr>
          <a:r>
            <a:rPr kumimoji="0" lang="en-US" sz="1400" b="0" i="0" u="none" strike="noStrike" kern="1200" cap="none" spc="0" normalizeH="0" baseline="0" noProof="0" dirty="0">
              <a:ln/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rPr>
            <a:t>Mycophenolate mofetil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FFFFFF"/>
            </a:buClr>
            <a:buSzTx/>
            <a:buFont typeface="Wingdings" panose="05000000000000000000" pitchFamily="2" charset="2"/>
            <a:buChar char="§"/>
          </a:pPr>
          <a:r>
            <a:rPr kumimoji="0" lang="en-US" sz="1400" b="0" i="0" u="none" strike="noStrike" kern="1200" cap="none" spc="0" normalizeH="0" baseline="0" noProof="0" dirty="0">
              <a:ln/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rPr>
            <a:t>Vinca alkaloids</a:t>
          </a:r>
          <a:endParaRPr kumimoji="0" lang="tr-TR" sz="1400" b="0" i="0" u="none" strike="noStrike" kern="1200" cap="none" spc="0" normalizeH="0" baseline="0" noProof="0" dirty="0">
            <a:ln/>
            <a:effectLst/>
            <a:uLnTx/>
            <a:uFillTx/>
            <a:latin typeface="Calibri" panose="020F0502020204030204" pitchFamily="34" charset="0"/>
            <a:ea typeface="+mn-ea"/>
            <a:cs typeface="Arial" panose="020B0604020202020204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FFFFFF"/>
            </a:buClr>
            <a:buSzTx/>
            <a:buFont typeface="Wingdings" panose="05000000000000000000" pitchFamily="2" charset="2"/>
            <a:buChar char="§"/>
          </a:pPr>
          <a:r>
            <a:rPr kumimoji="0" lang="tr-TR" sz="1400" b="0" i="0" u="none" strike="noStrike" kern="1200" cap="none" spc="0" normalizeH="0" baseline="0" noProof="0" dirty="0" err="1" smtClean="0">
              <a:ln/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rPr>
            <a:t>Hidroksiklorokin</a:t>
          </a:r>
          <a:endParaRPr kumimoji="0" lang="tr-TR" sz="1400" b="0" i="0" u="none" strike="noStrike" kern="1200" cap="none" spc="0" normalizeH="0" baseline="0" noProof="0" dirty="0" smtClean="0">
            <a:ln/>
            <a:effectLst/>
            <a:uLnTx/>
            <a:uFillTx/>
            <a:latin typeface="Calibri" panose="020F0502020204030204" pitchFamily="34" charset="0"/>
            <a:ea typeface="+mn-ea"/>
            <a:cs typeface="Arial" panose="020B0604020202020204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FFFFFF"/>
            </a:buClr>
            <a:buSzTx/>
            <a:buFont typeface="Wingdings" panose="05000000000000000000" pitchFamily="2" charset="2"/>
            <a:buChar char="§"/>
          </a:pPr>
          <a:r>
            <a:rPr kumimoji="0" lang="tr-TR" sz="1400" b="0" i="0" u="none" strike="noStrike" kern="1200" cap="none" spc="0" normalizeH="0" baseline="0" noProof="0" dirty="0" smtClean="0">
              <a:ln/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rPr>
            <a:t>**Yeni ajanlar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FFFFFF"/>
            </a:buClr>
            <a:buSzTx/>
            <a:buFont typeface="Wingdings" panose="05000000000000000000" pitchFamily="2" charset="2"/>
            <a:buChar char="§"/>
          </a:pPr>
          <a:r>
            <a:rPr kumimoji="0" lang="tr-TR" sz="1400" b="0" i="0" u="none" strike="noStrike" kern="1200" cap="none" spc="0" normalizeH="0" baseline="0" noProof="0" dirty="0" smtClean="0">
              <a:ln/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rPr>
            <a:t>***Kombinasyon tedavileri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FFFFFF"/>
            </a:buClr>
            <a:buSzTx/>
            <a:buFont typeface="Wingdings" panose="05000000000000000000" pitchFamily="2" charset="2"/>
            <a:buChar char="§"/>
          </a:pPr>
          <a:endParaRPr kumimoji="0" lang="tr-TR" sz="1400" b="0" i="0" u="none" strike="noStrike" kern="1200" cap="none" spc="0" normalizeH="0" baseline="0" noProof="0" dirty="0">
            <a:ln/>
            <a:effectLst/>
            <a:uLnTx/>
            <a:uFillTx/>
            <a:latin typeface="Calibri" panose="020F0502020204030204" pitchFamily="34" charset="0"/>
            <a:ea typeface="+mn-ea"/>
            <a:cs typeface="Arial" panose="020B0604020202020204" pitchFamily="34" charset="0"/>
          </a:endParaRPr>
        </a:p>
      </dsp:txBody>
      <dsp:txXfrm>
        <a:off x="716468" y="2094804"/>
        <a:ext cx="4334505" cy="2185412"/>
      </dsp:txXfrm>
    </dsp:sp>
    <dsp:sp modelId="{F510636F-DAA1-4199-990B-444820317F24}">
      <dsp:nvSpPr>
        <dsp:cNvPr id="0" name=""/>
        <dsp:cNvSpPr/>
      </dsp:nvSpPr>
      <dsp:spPr>
        <a:xfrm>
          <a:off x="5233849" y="1917673"/>
          <a:ext cx="1323878" cy="9155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E745B1E-7105-4C2E-A2DA-21CD5507C881}">
      <dsp:nvSpPr>
        <dsp:cNvPr id="0" name=""/>
        <dsp:cNvSpPr/>
      </dsp:nvSpPr>
      <dsp:spPr>
        <a:xfrm>
          <a:off x="5348733" y="2026813"/>
          <a:ext cx="1323878" cy="9155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err="1"/>
            <a:t>Splenektomi</a:t>
          </a:r>
          <a:r>
            <a:rPr lang="tr-TR" sz="1400" kern="1200" dirty="0"/>
            <a:t>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/>
            <a:t>Dalak embolizasyonu </a:t>
          </a:r>
        </a:p>
      </dsp:txBody>
      <dsp:txXfrm>
        <a:off x="5375549" y="2053629"/>
        <a:ext cx="1270246" cy="8619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46DE36-F2CA-471F-8F57-9A1BFABD9EB5}" type="datetimeFigureOut">
              <a:rPr lang="tr-TR" smtClean="0"/>
              <a:pPr/>
              <a:t>26.04.2025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C63A13-0ACC-4B78-9298-285653588B8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163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9393521/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9393521/" TargetMode="External"/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63A13-0ACC-4B78-9298-285653588B8C}" type="slidenum">
              <a:rPr lang="tr-TR" smtClean="0"/>
              <a:pPr/>
              <a:t>5</a:t>
            </a:fld>
            <a:endParaRPr lang="tr-T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40FC3A-E673-4448-8716-C5E13A8F23F8}" type="slidenum">
              <a:rPr lang="tr-TR" smtClean="0"/>
              <a:pPr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82910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4D44D3-61F8-43EC-AC1A-69851358FFF5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19291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40FC3A-E673-4448-8716-C5E13A8F23F8}" type="slidenum">
              <a:rPr lang="tr-TR" smtClean="0"/>
              <a:pPr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12081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4B1178-9D35-46BE-B10B-03792CFB56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8018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4B1178-9D35-46BE-B10B-03792CFB56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8018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m etmektedir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40FC3A-E673-4448-8716-C5E13A8F23F8}" type="slidenum">
              <a:rPr lang="tr-TR" smtClean="0"/>
              <a:pPr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37478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m etmektedir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40FC3A-E673-4448-8716-C5E13A8F23F8}" type="slidenum">
              <a:rPr lang="tr-TR" smtClean="0"/>
              <a:pPr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37478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40FC3A-E673-4448-8716-C5E13A8F23F8}" type="slidenum">
              <a:rPr lang="tr-TR" smtClean="0"/>
              <a:pPr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91291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/>
              <a:t>Elt</a:t>
            </a:r>
            <a:r>
              <a:rPr lang="tr-TR" dirty="0"/>
              <a:t> yanıtsız dirençli </a:t>
            </a:r>
            <a:r>
              <a:rPr lang="tr-TR" dirty="0" err="1"/>
              <a:t>ıtp</a:t>
            </a:r>
            <a:r>
              <a:rPr lang="tr-TR" dirty="0"/>
              <a:t> hastalarına   düşük doz </a:t>
            </a:r>
            <a:r>
              <a:rPr lang="tr-TR" dirty="0" err="1"/>
              <a:t>csa</a:t>
            </a:r>
            <a:r>
              <a:rPr lang="tr-TR" dirty="0"/>
              <a:t> eklenmesinin  etkinlik güvenlik çalışması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40FC3A-E673-4448-8716-C5E13A8F23F8}" type="slidenum">
              <a:rPr lang="tr-TR" smtClean="0"/>
              <a:pPr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73318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/>
              <a:t>Immunsupresif</a:t>
            </a:r>
            <a:r>
              <a:rPr lang="tr-TR" dirty="0"/>
              <a:t> ,</a:t>
            </a:r>
            <a:r>
              <a:rPr lang="tr-TR" dirty="0" err="1"/>
              <a:t>tpora</a:t>
            </a:r>
            <a:r>
              <a:rPr lang="tr-TR" dirty="0"/>
              <a:t> ve </a:t>
            </a:r>
            <a:r>
              <a:rPr lang="tr-TR" dirty="0" err="1"/>
              <a:t>ıvıg</a:t>
            </a:r>
            <a:r>
              <a:rPr lang="tr-TR" dirty="0"/>
              <a:t> 3 mekanizmada etkili olduğundan önerildi. </a:t>
            </a:r>
            <a:r>
              <a:rPr lang="tr-TR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2020 yılında </a:t>
            </a:r>
            <a:r>
              <a:rPr lang="tr-TR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mikofenolat</a:t>
            </a:r>
            <a:r>
              <a:rPr lang="tr-TR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 </a:t>
            </a:r>
            <a:r>
              <a:rPr lang="tr-TR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mofetil</a:t>
            </a:r>
            <a:r>
              <a:rPr lang="tr-TR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 (MMF) veya siklosporin (</a:t>
            </a:r>
            <a:r>
              <a:rPr lang="tr-TR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CsA</a:t>
            </a:r>
            <a:r>
              <a:rPr lang="tr-TR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), TPO-RA ve IVIG kombinasyonu, ciddi dirençli </a:t>
            </a:r>
            <a:r>
              <a:rPr lang="tr-TR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ITP'de</a:t>
            </a:r>
            <a:r>
              <a:rPr lang="tr-TR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 %72,2 yanıt oranıyla umut verici sonuçlar verdi. Kombinasyon tedavisi alan 18 hastanın 11'inde baş ağrısı ve/veya karın rahatsızlığı gelişti. Araştırmacılar, oral </a:t>
            </a:r>
            <a:r>
              <a:rPr lang="tr-TR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fostamatinibin</a:t>
            </a:r>
            <a:r>
              <a:rPr lang="tr-TR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, </a:t>
            </a:r>
            <a:r>
              <a:rPr lang="tr-TR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IVIG'ye</a:t>
            </a:r>
            <a:r>
              <a:rPr lang="tr-TR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 alternatif olarak daha uygun bir uygulama yolu ile fagositozu engelleyebileceğini öne sürdü ( </a:t>
            </a:r>
            <a:r>
              <a:rPr lang="tr-TR" b="0" i="0" u="sng" dirty="0">
                <a:solidFill>
                  <a:srgbClr val="376FAA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hlinkClick r:id="rId3"/>
              </a:rPr>
              <a:t>114</a:t>
            </a:r>
            <a:r>
              <a:rPr lang="tr-TR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 ).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40FC3A-E673-4448-8716-C5E13A8F23F8}" type="slidenum">
              <a:rPr lang="tr-TR" smtClean="0"/>
              <a:pPr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7882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40FC3A-E673-4448-8716-C5E13A8F23F8}" type="slidenum">
              <a:rPr lang="tr-TR" smtClean="0"/>
              <a:pPr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53485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/>
              <a:t>Immunsupresif</a:t>
            </a:r>
            <a:r>
              <a:rPr lang="tr-TR" dirty="0"/>
              <a:t> ,</a:t>
            </a:r>
            <a:r>
              <a:rPr lang="tr-TR" dirty="0" err="1"/>
              <a:t>tpora</a:t>
            </a:r>
            <a:r>
              <a:rPr lang="tr-TR" dirty="0"/>
              <a:t> ve </a:t>
            </a:r>
            <a:r>
              <a:rPr lang="tr-TR" dirty="0" err="1"/>
              <a:t>ıvıg</a:t>
            </a:r>
            <a:r>
              <a:rPr lang="tr-TR" dirty="0"/>
              <a:t> 3 mekanizmada etkili olduğundan önerildi. </a:t>
            </a:r>
            <a:r>
              <a:rPr lang="tr-TR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2020 yılında </a:t>
            </a:r>
            <a:r>
              <a:rPr lang="tr-TR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mikofenolat</a:t>
            </a:r>
            <a:r>
              <a:rPr lang="tr-TR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 </a:t>
            </a:r>
            <a:r>
              <a:rPr lang="tr-TR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mofetil</a:t>
            </a:r>
            <a:r>
              <a:rPr lang="tr-TR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 (MMF) veya siklosporin (</a:t>
            </a:r>
            <a:r>
              <a:rPr lang="tr-TR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CsA</a:t>
            </a:r>
            <a:r>
              <a:rPr lang="tr-TR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), TPO-RA ve IVIG kombinasyonu, ciddi dirençli </a:t>
            </a:r>
            <a:r>
              <a:rPr lang="tr-TR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ITP'de</a:t>
            </a:r>
            <a:r>
              <a:rPr lang="tr-TR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 %72,2 yanıt oranıyla umut verici sonuçlar verdi. Kombinasyon tedavisi alan 18 hastanın 11'inde baş ağrısı ve/veya karın rahatsızlığı gelişti. Araştırmacılar, oral </a:t>
            </a:r>
            <a:r>
              <a:rPr lang="tr-TR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fostamatinibin</a:t>
            </a:r>
            <a:r>
              <a:rPr lang="tr-TR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, </a:t>
            </a:r>
            <a:r>
              <a:rPr lang="tr-TR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IVIG'ye</a:t>
            </a:r>
            <a:r>
              <a:rPr lang="tr-TR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 alternatif olarak daha uygun bir uygulama yolu ile fagositozu engelleyebileceğini öne sürdü ( </a:t>
            </a:r>
            <a:r>
              <a:rPr lang="tr-TR" b="0" i="0" u="sng" dirty="0">
                <a:solidFill>
                  <a:srgbClr val="376FAA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hlinkClick r:id="rId3"/>
              </a:rPr>
              <a:t>114</a:t>
            </a:r>
            <a:r>
              <a:rPr lang="tr-TR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</a:rPr>
              <a:t> ).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40FC3A-E673-4448-8716-C5E13A8F23F8}" type="slidenum">
              <a:rPr lang="tr-TR" smtClean="0"/>
              <a:pPr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78822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40FC3A-E673-4448-8716-C5E13A8F23F8}" type="slidenum">
              <a:rPr lang="tr-TR" smtClean="0"/>
              <a:pPr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78822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40FC3A-E673-4448-8716-C5E13A8F23F8}" type="slidenum">
              <a:rPr lang="tr-TR" smtClean="0"/>
              <a:pPr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07259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40FC3A-E673-4448-8716-C5E13A8F23F8}" type="slidenum">
              <a:rPr lang="tr-TR" smtClean="0"/>
              <a:pPr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8635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C1ED97-BE7A-4024-8687-A9F79741DAFC}" type="slidenum">
              <a:rPr lang="tr-TR" smtClean="0"/>
              <a:pPr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5014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4D44D3-61F8-43EC-AC1A-69851358FFF5}" type="slidenum">
              <a:rPr lang="tr-TR" smtClean="0"/>
              <a:pPr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3716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40FC3A-E673-4448-8716-C5E13A8F23F8}" type="slidenum">
              <a:rPr lang="tr-TR" smtClean="0"/>
              <a:pPr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5768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40FC3A-E673-4448-8716-C5E13A8F23F8}" type="slidenum">
              <a:rPr lang="tr-TR" smtClean="0"/>
              <a:pPr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9230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B72F01-6714-4A31-8C22-8E0F1B091B5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2236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40FC3A-E673-4448-8716-C5E13A8F23F8}" type="slidenum">
              <a:rPr lang="tr-TR" smtClean="0"/>
              <a:pPr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0221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40FC3A-E673-4448-8716-C5E13A8F23F8}" type="slidenum">
              <a:rPr lang="tr-TR" smtClean="0"/>
              <a:pPr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0221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E465735-7C73-2E1C-F16D-D24BFB782A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8B3FCE3-4BE1-5E0F-6E56-3AF81F2A68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55A9E92-3E79-D062-26AE-560B5294F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C8986-E28F-411A-9FF1-241899EB3684}" type="datetimeFigureOut">
              <a:rPr lang="tr-TR" smtClean="0"/>
              <a:pPr/>
              <a:t>26.04.2025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D96F98C-FC37-BD2F-648F-4A7B82D98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30686D4-61D7-E130-1E73-5651F1693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3706-2F92-4D3B-A0CB-CA9007F8BAE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3458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2D58CB8-A3D6-7DCD-6535-A318A5777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63E4F03F-B55A-09E5-0383-B1F87A6C1F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51D2F86-90C8-97EF-0676-BA4F6497F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C8986-E28F-411A-9FF1-241899EB3684}" type="datetimeFigureOut">
              <a:rPr lang="tr-TR" smtClean="0"/>
              <a:pPr/>
              <a:t>26.04.2025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55B3945-7FB9-6664-389C-D778D0244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7AA0E68-98CA-5388-E212-614395E90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3706-2F92-4D3B-A0CB-CA9007F8BAE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0537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A0D053C6-FE07-852F-090F-B32F8B8954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13A732C8-8191-FCA4-5B8C-3B3EE3199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CBA28DD-70F7-CD42-DFF2-6002C06A3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C8986-E28F-411A-9FF1-241899EB3684}" type="datetimeFigureOut">
              <a:rPr lang="tr-TR" smtClean="0"/>
              <a:pPr/>
              <a:t>26.04.2025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3095017-BD4A-F076-3071-A606EC330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B1FC255-8953-973C-F284-7D6AEF366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3706-2F92-4D3B-A0CB-CA9007F8BAE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6465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77C0140-1E11-5681-A503-C9FB6481A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FD96576-E7E2-D4D9-38B4-3A7DFBB32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A90EDB0-31CF-C203-FAC2-1ABF7F7A2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C8986-E28F-411A-9FF1-241899EB3684}" type="datetimeFigureOut">
              <a:rPr lang="tr-TR" smtClean="0"/>
              <a:pPr/>
              <a:t>26.04.2025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C31A33F-AD81-CBA2-4A92-7E140681E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9938FB2-AD02-6F59-00D6-9C86A39A5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3706-2F92-4D3B-A0CB-CA9007F8BAE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790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C0C2979-17D4-1186-8661-6016F2042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FB37789-9C5B-BC86-1AC0-0F03F2148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F8F3F55-EBE5-8594-E1C2-7BDD0A0A2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C8986-E28F-411A-9FF1-241899EB3684}" type="datetimeFigureOut">
              <a:rPr lang="tr-TR" smtClean="0"/>
              <a:pPr/>
              <a:t>26.04.2025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A6CD1D5-9B1C-7DC4-C6A7-6E474161F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9520D4D-1AFA-EC84-D647-FDC84940B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3706-2F92-4D3B-A0CB-CA9007F8BAE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3650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A37F2BC-6FB6-22DD-E979-343BD6C86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5697BBD-AECE-11A8-F27E-02C85C39B5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663E22F2-70C9-5C82-C8E8-50BC3DA4F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D2E6A12-09B3-C37E-8D49-2C2DFF119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C8986-E28F-411A-9FF1-241899EB3684}" type="datetimeFigureOut">
              <a:rPr lang="tr-TR" smtClean="0"/>
              <a:pPr/>
              <a:t>26.04.2025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4B5184F-B90A-4BC2-9020-1648FF057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78E0254-36CD-58B2-F206-547AB840F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3706-2F92-4D3B-A0CB-CA9007F8BAE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5170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B961E1B-C50D-945F-A1F3-4991481E3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B87139E-E7DD-3232-1A98-92F1216F66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B1EAE64-9208-491D-08E4-C3020CA448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1BA2900A-7E23-8FB4-B74E-A2564C9804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1A16FF77-EF55-7882-B860-6B7AB89355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7A39CBD4-9BB3-C22E-9084-9D94F8F60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C8986-E28F-411A-9FF1-241899EB3684}" type="datetimeFigureOut">
              <a:rPr lang="tr-TR" smtClean="0"/>
              <a:pPr/>
              <a:t>26.04.2025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E3B8BCD0-CE73-558B-B769-4D3E7AC3A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9E1A2E61-C925-7434-366D-4EFF77578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3706-2F92-4D3B-A0CB-CA9007F8BAE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8096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6674D2D-F0EF-8A2B-86DF-B94E716F8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993D6B4D-691B-4E04-DFF8-7FD429247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C8986-E28F-411A-9FF1-241899EB3684}" type="datetimeFigureOut">
              <a:rPr lang="tr-TR" smtClean="0"/>
              <a:pPr/>
              <a:t>26.04.2025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EA777984-EA71-0AC0-8316-EDC001551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5C28439E-4BF6-33F4-EF3F-D78891C0D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3706-2F92-4D3B-A0CB-CA9007F8BAE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4561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D3498B16-9D4A-84EE-8342-B5CC9C608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C8986-E28F-411A-9FF1-241899EB3684}" type="datetimeFigureOut">
              <a:rPr lang="tr-TR" smtClean="0"/>
              <a:pPr/>
              <a:t>26.04.2025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93D9593C-3B8E-1CC4-14F8-5BE10F9F2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2660522-3214-4F18-D328-8D75D94FB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3706-2F92-4D3B-A0CB-CA9007F8BAE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6137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B717F6D-B297-A619-FC72-BE10C7E2C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C02D1E2-F374-4B34-242F-4482A1723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635175D-68D5-C8F3-6A29-3A0FC4D4BD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1C42C79-C786-9B75-76B5-562FE8257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C8986-E28F-411A-9FF1-241899EB3684}" type="datetimeFigureOut">
              <a:rPr lang="tr-TR" smtClean="0"/>
              <a:pPr/>
              <a:t>26.04.2025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7D6DDBF-1588-6E09-B3E1-A94204EF4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9777182-82AF-23BC-DC49-903BAD8A0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3706-2F92-4D3B-A0CB-CA9007F8BAE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5592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872B27F-81F2-4907-9FF5-ED6CF6C09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6FFA9786-8437-C0DC-E47B-DA7FE2481D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4D480180-2A8C-E9B8-BD31-80A528E503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DA6CF5D-DCB2-0C73-A335-397C89C8C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C8986-E28F-411A-9FF1-241899EB3684}" type="datetimeFigureOut">
              <a:rPr lang="tr-TR" smtClean="0"/>
              <a:pPr/>
              <a:t>26.04.2025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8B7A701-7100-05AA-28C0-3369911D5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3F10DF1-ED35-297C-EB31-CE03E0997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3706-2F92-4D3B-A0CB-CA9007F8BAE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4390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BDCDEA95-50F3-AA93-F18E-8C6FA769B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D2ABCCA-F72E-5B6C-68C0-D94594C1F7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0EC247B-8A6C-D949-2FFE-46B959DE9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DC8986-E28F-411A-9FF1-241899EB3684}" type="datetimeFigureOut">
              <a:rPr lang="tr-TR" smtClean="0"/>
              <a:pPr/>
              <a:t>26.04.2025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8C4541A-C03C-187D-5DAF-E6FC11C7C3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77887AE-719B-8758-FF8B-3552FE4267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DB3706-2F92-4D3B-A0CB-CA9007F8BAE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9579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2FA6A6C-5077-42DF-AB9C-030E9B432B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699" y="789708"/>
            <a:ext cx="11731337" cy="2189019"/>
          </a:xfrm>
        </p:spPr>
        <p:txBody>
          <a:bodyPr>
            <a:noAutofit/>
          </a:bodyPr>
          <a:lstStyle/>
          <a:p>
            <a:r>
              <a:rPr lang="tr-TR" sz="6200" b="1" dirty="0" smtClean="0"/>
              <a:t>İTP Tedavisinde Hangi Tedavi, Hangi Hastaya, Ne Zaman?</a:t>
            </a:r>
            <a:endParaRPr lang="tr-TR" sz="6200" b="1" dirty="0">
              <a:latin typeface="Bookman Old Style" panose="02050604050505020204" pitchFamily="18" charset="0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29EB5C3D-C14C-C0C1-33AD-721E00106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944" y="3463636"/>
            <a:ext cx="5015347" cy="2757055"/>
          </a:xfrm>
          <a:prstGeom prst="rect">
            <a:avLst/>
          </a:prstGeom>
        </p:spPr>
      </p:pic>
      <p:sp>
        <p:nvSpPr>
          <p:cNvPr id="8" name="Alt Başlık 2">
            <a:extLst>
              <a:ext uri="{FF2B5EF4-FFF2-40B4-BE49-F238E27FC236}">
                <a16:creationId xmlns:a16="http://schemas.microsoft.com/office/drawing/2014/main" id="{E7389474-5D46-69FC-0E95-51F9846175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8617" y="4433453"/>
            <a:ext cx="4710545" cy="81049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723900" stA="20000" endPos="65000" dist="50800" dir="5400000" sy="-100000" algn="bl" rotWithShape="0"/>
          </a:effectLst>
        </p:spPr>
        <p:txBody>
          <a:bodyPr>
            <a:noAutofit/>
          </a:bodyPr>
          <a:lstStyle/>
          <a:p>
            <a:r>
              <a:rPr lang="tr-TR" b="1" dirty="0" smtClean="0">
                <a:solidFill>
                  <a:srgbClr val="002060"/>
                </a:solidFill>
              </a:rPr>
              <a:t>Abdi İbrahim Sönmez</a:t>
            </a:r>
          </a:p>
          <a:p>
            <a:r>
              <a:rPr lang="tr-TR" b="1" dirty="0" smtClean="0">
                <a:solidFill>
                  <a:srgbClr val="002060"/>
                </a:solidFill>
              </a:rPr>
              <a:t>Hatay EAH </a:t>
            </a:r>
            <a:endParaRPr lang="tr-T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48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B01B28E-E301-5BB9-81C3-C4E0F1BD6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958" y="235527"/>
            <a:ext cx="10515600" cy="1151147"/>
          </a:xfrm>
        </p:spPr>
        <p:txBody>
          <a:bodyPr>
            <a:normAutofit/>
          </a:bodyPr>
          <a:lstStyle/>
          <a:p>
            <a:pPr algn="ctr"/>
            <a:r>
              <a:rPr lang="tr-TR" b="1" dirty="0" smtClean="0"/>
              <a:t>II. </a:t>
            </a:r>
            <a:r>
              <a:rPr lang="tr-TR" b="1" dirty="0"/>
              <a:t>ve III. </a:t>
            </a:r>
            <a:r>
              <a:rPr lang="tr-TR" b="1" dirty="0" smtClean="0"/>
              <a:t>BASAMAK TEDAVİLER</a:t>
            </a:r>
            <a:endParaRPr lang="tr-TR" b="1" dirty="0"/>
          </a:p>
        </p:txBody>
      </p:sp>
      <p:graphicFrame>
        <p:nvGraphicFramePr>
          <p:cNvPr id="8" name="İçerik Yer Tutucusu 7">
            <a:extLst>
              <a:ext uri="{FF2B5EF4-FFF2-40B4-BE49-F238E27FC236}">
                <a16:creationId xmlns:a16="http://schemas.microsoft.com/office/drawing/2014/main" id="{42625EA8-15FD-0960-41D7-D6057E1A8D2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-597061" y="1443661"/>
          <a:ext cx="720620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İçerik Yer Tutucusu 7">
            <a:extLst>
              <a:ext uri="{FF2B5EF4-FFF2-40B4-BE49-F238E27FC236}">
                <a16:creationId xmlns:a16="http://schemas.microsoft.com/office/drawing/2014/main" id="{FBB45AA6-DF7B-A697-27F4-7E163FD0FBCC}"/>
              </a:ext>
            </a:extLst>
          </p:cNvPr>
          <p:cNvGraphicFramePr>
            <a:graphicFrameLocks/>
          </p:cNvGraphicFramePr>
          <p:nvPr/>
        </p:nvGraphicFramePr>
        <p:xfrm>
          <a:off x="5378370" y="1443661"/>
          <a:ext cx="720620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Metin kutusu 9">
            <a:extLst>
              <a:ext uri="{FF2B5EF4-FFF2-40B4-BE49-F238E27FC236}">
                <a16:creationId xmlns:a16="http://schemas.microsoft.com/office/drawing/2014/main" id="{47926794-9347-A1E1-58FB-6B153075774A}"/>
              </a:ext>
            </a:extLst>
          </p:cNvPr>
          <p:cNvSpPr txBox="1"/>
          <p:nvPr/>
        </p:nvSpPr>
        <p:spPr>
          <a:xfrm>
            <a:off x="8608741" y="4014439"/>
            <a:ext cx="959005" cy="624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6" name="5 Metin kutusu"/>
          <p:cNvSpPr txBox="1"/>
          <p:nvPr/>
        </p:nvSpPr>
        <p:spPr>
          <a:xfrm>
            <a:off x="2147455" y="6359236"/>
            <a:ext cx="98892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00" dirty="0" smtClean="0"/>
              <a:t>Matzdorff A, </a:t>
            </a:r>
            <a:r>
              <a:rPr lang="tr-TR" sz="800" dirty="0" err="1" smtClean="0"/>
              <a:t>Alesci</a:t>
            </a:r>
            <a:r>
              <a:rPr lang="tr-TR" sz="800" dirty="0" smtClean="0"/>
              <a:t> SR et al. </a:t>
            </a:r>
            <a:r>
              <a:rPr lang="tr-TR" sz="800" dirty="0" err="1" smtClean="0"/>
              <a:t>Expert</a:t>
            </a:r>
            <a:r>
              <a:rPr lang="tr-TR" sz="800" dirty="0" smtClean="0"/>
              <a:t> </a:t>
            </a:r>
            <a:r>
              <a:rPr lang="tr-TR" sz="800" dirty="0" err="1" smtClean="0"/>
              <a:t>Report</a:t>
            </a:r>
            <a:r>
              <a:rPr lang="tr-TR" sz="800" dirty="0" smtClean="0"/>
              <a:t> on </a:t>
            </a:r>
            <a:r>
              <a:rPr lang="tr-TR" sz="800" dirty="0" err="1" smtClean="0"/>
              <a:t>Immune</a:t>
            </a:r>
            <a:r>
              <a:rPr lang="tr-TR" sz="800" dirty="0" smtClean="0"/>
              <a:t> </a:t>
            </a:r>
            <a:r>
              <a:rPr lang="tr-TR" sz="800" dirty="0" err="1" smtClean="0"/>
              <a:t>Thrombocytopenia</a:t>
            </a:r>
            <a:r>
              <a:rPr lang="tr-TR" sz="800" dirty="0" smtClean="0"/>
              <a:t>: </a:t>
            </a:r>
            <a:r>
              <a:rPr lang="tr-TR" sz="800" dirty="0" err="1" smtClean="0"/>
              <a:t>Current</a:t>
            </a:r>
            <a:r>
              <a:rPr lang="tr-TR" sz="800" dirty="0" smtClean="0"/>
              <a:t> </a:t>
            </a:r>
            <a:r>
              <a:rPr lang="tr-TR" sz="800" dirty="0" err="1" smtClean="0"/>
              <a:t>Diagnostics</a:t>
            </a:r>
            <a:r>
              <a:rPr lang="tr-TR" sz="800" dirty="0" smtClean="0"/>
              <a:t> </a:t>
            </a:r>
            <a:r>
              <a:rPr lang="tr-TR" sz="800" dirty="0" err="1" smtClean="0"/>
              <a:t>and</a:t>
            </a:r>
            <a:r>
              <a:rPr lang="tr-TR" sz="800" dirty="0" smtClean="0"/>
              <a:t> </a:t>
            </a:r>
            <a:r>
              <a:rPr lang="tr-TR" sz="800" dirty="0" err="1" smtClean="0"/>
              <a:t>Treatment</a:t>
            </a:r>
            <a:r>
              <a:rPr lang="tr-TR" sz="800" dirty="0" smtClean="0"/>
              <a:t> - </a:t>
            </a:r>
            <a:r>
              <a:rPr lang="tr-TR" sz="800" dirty="0" err="1" smtClean="0"/>
              <a:t>Recommendations</a:t>
            </a:r>
            <a:r>
              <a:rPr lang="tr-TR" sz="800" dirty="0" smtClean="0"/>
              <a:t> </a:t>
            </a:r>
            <a:r>
              <a:rPr lang="tr-TR" sz="800" dirty="0" err="1" smtClean="0"/>
              <a:t>from</a:t>
            </a:r>
            <a:r>
              <a:rPr lang="tr-TR" sz="800" dirty="0" smtClean="0"/>
              <a:t> an </a:t>
            </a:r>
            <a:r>
              <a:rPr lang="tr-TR" sz="800" dirty="0" err="1" smtClean="0"/>
              <a:t>Expert</a:t>
            </a:r>
            <a:r>
              <a:rPr lang="tr-TR" sz="800" dirty="0" smtClean="0"/>
              <a:t> </a:t>
            </a:r>
            <a:r>
              <a:rPr lang="tr-TR" sz="800" dirty="0" err="1" smtClean="0"/>
              <a:t>Group</a:t>
            </a:r>
            <a:r>
              <a:rPr lang="tr-TR" sz="800" dirty="0" smtClean="0"/>
              <a:t> </a:t>
            </a:r>
            <a:r>
              <a:rPr lang="tr-TR" sz="800" dirty="0" err="1" smtClean="0"/>
              <a:t>from</a:t>
            </a:r>
            <a:r>
              <a:rPr lang="tr-TR" sz="800" dirty="0" smtClean="0"/>
              <a:t> </a:t>
            </a:r>
            <a:r>
              <a:rPr lang="tr-TR" sz="800" dirty="0" err="1" smtClean="0"/>
              <a:t>Austria</a:t>
            </a:r>
            <a:r>
              <a:rPr lang="tr-TR" sz="800" dirty="0" smtClean="0"/>
              <a:t>, </a:t>
            </a:r>
            <a:r>
              <a:rPr lang="tr-TR" sz="800" dirty="0" err="1" smtClean="0"/>
              <a:t>Germany</a:t>
            </a:r>
            <a:r>
              <a:rPr lang="tr-TR" sz="800" dirty="0" smtClean="0"/>
              <a:t>, </a:t>
            </a:r>
            <a:r>
              <a:rPr lang="tr-TR" sz="800" dirty="0" err="1" smtClean="0"/>
              <a:t>and</a:t>
            </a:r>
            <a:r>
              <a:rPr lang="tr-TR" sz="800" dirty="0" smtClean="0"/>
              <a:t> </a:t>
            </a:r>
            <a:r>
              <a:rPr lang="tr-TR" sz="800" dirty="0" err="1" smtClean="0"/>
              <a:t>Switzerland</a:t>
            </a:r>
            <a:r>
              <a:rPr lang="tr-TR" sz="800" dirty="0" smtClean="0"/>
              <a:t>. </a:t>
            </a:r>
            <a:r>
              <a:rPr lang="tr-TR" sz="800" dirty="0" err="1" smtClean="0"/>
              <a:t>Oncol</a:t>
            </a:r>
            <a:r>
              <a:rPr lang="tr-TR" sz="800" dirty="0" smtClean="0"/>
              <a:t> </a:t>
            </a:r>
            <a:r>
              <a:rPr lang="tr-TR" sz="800" dirty="0" err="1" smtClean="0"/>
              <a:t>Res</a:t>
            </a:r>
            <a:r>
              <a:rPr lang="tr-TR" sz="800" dirty="0" smtClean="0"/>
              <a:t> </a:t>
            </a:r>
            <a:r>
              <a:rPr lang="tr-TR" sz="800" dirty="0" err="1" smtClean="0"/>
              <a:t>Treat</a:t>
            </a:r>
            <a:r>
              <a:rPr lang="tr-TR" sz="800" dirty="0" smtClean="0"/>
              <a:t>.</a:t>
            </a:r>
          </a:p>
          <a:p>
            <a:r>
              <a:rPr lang="tr-TR" sz="800" dirty="0" smtClean="0"/>
              <a:t> 2023;46 </a:t>
            </a:r>
            <a:r>
              <a:rPr lang="tr-TR" sz="800" dirty="0" err="1" smtClean="0"/>
              <a:t>Suppl</a:t>
            </a:r>
            <a:r>
              <a:rPr lang="tr-TR" sz="800" dirty="0" smtClean="0"/>
              <a:t> 2:5-44.</a:t>
            </a:r>
            <a:endParaRPr lang="tr-TR" sz="800" dirty="0"/>
          </a:p>
        </p:txBody>
      </p:sp>
    </p:spTree>
    <p:extLst>
      <p:ext uri="{BB962C8B-B14F-4D97-AF65-F5344CB8AC3E}">
        <p14:creationId xmlns:p14="http://schemas.microsoft.com/office/powerpoint/2010/main" val="359099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7202"/>
          </a:xfrm>
        </p:spPr>
        <p:txBody>
          <a:bodyPr/>
          <a:lstStyle/>
          <a:p>
            <a:pPr algn="ctr"/>
            <a:r>
              <a:rPr lang="tr-TR" b="1" dirty="0" smtClean="0"/>
              <a:t>RİTUKSİMAB (ANTİ CD20)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38200" y="1343890"/>
            <a:ext cx="10515600" cy="4655128"/>
          </a:xfrm>
        </p:spPr>
        <p:txBody>
          <a:bodyPr>
            <a:normAutofit fontScale="92500" lnSpcReduction="10000"/>
          </a:bodyPr>
          <a:lstStyle/>
          <a:p>
            <a:r>
              <a:rPr lang="tr-TR" sz="2200" dirty="0" smtClean="0"/>
              <a:t>375 mg/m2  (4 </a:t>
            </a:r>
            <a:r>
              <a:rPr lang="tr-TR" sz="2200" dirty="0" err="1" smtClean="0"/>
              <a:t>hf</a:t>
            </a:r>
            <a:r>
              <a:rPr lang="tr-TR" sz="2200" dirty="0" smtClean="0"/>
              <a:t>, </a:t>
            </a:r>
            <a:r>
              <a:rPr lang="tr-TR" sz="2200" dirty="0" err="1" smtClean="0"/>
              <a:t>hf’da</a:t>
            </a:r>
            <a:r>
              <a:rPr lang="tr-TR" sz="2200" dirty="0" smtClean="0"/>
              <a:t> bir ), 100 mg/m2 (4 </a:t>
            </a:r>
            <a:r>
              <a:rPr lang="tr-TR" sz="2200" dirty="0" err="1" smtClean="0"/>
              <a:t>hf</a:t>
            </a:r>
            <a:r>
              <a:rPr lang="tr-TR" sz="2200" dirty="0" smtClean="0"/>
              <a:t>, </a:t>
            </a:r>
            <a:r>
              <a:rPr lang="tr-TR" sz="2200" dirty="0" err="1" smtClean="0"/>
              <a:t>hf’da</a:t>
            </a:r>
            <a:r>
              <a:rPr lang="tr-TR" sz="2200" dirty="0" smtClean="0"/>
              <a:t> bir)</a:t>
            </a:r>
          </a:p>
          <a:p>
            <a:pPr algn="just"/>
            <a:r>
              <a:rPr lang="tr-TR" sz="2200" dirty="0" smtClean="0"/>
              <a:t>Erken yanıt 1-2 hafta, geç yanıt 8-12 hafta</a:t>
            </a:r>
          </a:p>
          <a:p>
            <a:pPr algn="just"/>
            <a:r>
              <a:rPr lang="tr-TR" sz="2200" dirty="0" smtClean="0"/>
              <a:t>Başlangıçta yanıt oranı %50-70, 6. ayda %39-45, 5.yılda yaklaşık % 20-25 (</a:t>
            </a:r>
            <a:r>
              <a:rPr lang="tr-TR" sz="2200" dirty="0" err="1" smtClean="0"/>
              <a:t>splenektomiye</a:t>
            </a:r>
            <a:r>
              <a:rPr lang="tr-TR" sz="2200" dirty="0" smtClean="0"/>
              <a:t> göre daha az) , yanıt kaybı &gt;9 ay </a:t>
            </a:r>
          </a:p>
          <a:p>
            <a:pPr algn="just"/>
            <a:r>
              <a:rPr lang="tr-TR" sz="2200" dirty="0" smtClean="0"/>
              <a:t>ANA + olanda yanıtlar daha iyi </a:t>
            </a:r>
          </a:p>
          <a:p>
            <a:r>
              <a:rPr lang="tr-TR" b="1" dirty="0" smtClean="0">
                <a:solidFill>
                  <a:srgbClr val="FF0000"/>
                </a:solidFill>
              </a:rPr>
              <a:t>TERCİH EDİLEN DURUMLAR: </a:t>
            </a:r>
          </a:p>
          <a:p>
            <a:r>
              <a:rPr lang="tr-TR" sz="2200" dirty="0" smtClean="0"/>
              <a:t>Ameliyat istemeyen hastalar, hastalık süresi kısa olanlar (3-12 ay/ </a:t>
            </a:r>
            <a:r>
              <a:rPr lang="tr-TR" sz="2200" dirty="0" err="1" smtClean="0"/>
              <a:t>persistan</a:t>
            </a:r>
            <a:r>
              <a:rPr lang="tr-TR" sz="2200" dirty="0" smtClean="0"/>
              <a:t> tip), yüksek doz </a:t>
            </a:r>
            <a:r>
              <a:rPr lang="tr-TR" sz="2200" dirty="0" err="1" smtClean="0"/>
              <a:t>dex</a:t>
            </a:r>
            <a:r>
              <a:rPr lang="tr-TR" sz="2200" dirty="0" smtClean="0"/>
              <a:t>  ile kombine (</a:t>
            </a:r>
            <a:r>
              <a:rPr lang="tr-TR" sz="2200" dirty="0" err="1" smtClean="0"/>
              <a:t>nüksü</a:t>
            </a:r>
            <a:r>
              <a:rPr lang="tr-TR" sz="2200" dirty="0" smtClean="0"/>
              <a:t> azaltmaz), </a:t>
            </a:r>
            <a:r>
              <a:rPr lang="tr-TR" sz="2200" dirty="0" err="1" smtClean="0"/>
              <a:t>immün</a:t>
            </a:r>
            <a:r>
              <a:rPr lang="tr-TR" sz="2200" dirty="0" smtClean="0"/>
              <a:t> yetmezliği olmayan hastalar, </a:t>
            </a:r>
            <a:r>
              <a:rPr lang="tr-TR" sz="2200" dirty="0" err="1" smtClean="0"/>
              <a:t>tromboz</a:t>
            </a:r>
            <a:r>
              <a:rPr lang="tr-TR" sz="2200" dirty="0" smtClean="0"/>
              <a:t> riski taşıyan hastalar, genç ve kadın  hastalarda tercih edilebilir.</a:t>
            </a:r>
          </a:p>
          <a:p>
            <a:pPr algn="just"/>
            <a:r>
              <a:rPr lang="tr-TR" sz="2600" b="1" dirty="0" smtClean="0">
                <a:solidFill>
                  <a:srgbClr val="FF0000"/>
                </a:solidFill>
              </a:rPr>
              <a:t>ÖNERİLMEYEN DURUMLAR: </a:t>
            </a:r>
          </a:p>
          <a:p>
            <a:pPr algn="just"/>
            <a:r>
              <a:rPr lang="tr-TR" sz="2200" dirty="0" smtClean="0"/>
              <a:t>Akut </a:t>
            </a:r>
            <a:r>
              <a:rPr lang="tr-TR" sz="2200" dirty="0" err="1" smtClean="0"/>
              <a:t>viral</a:t>
            </a:r>
            <a:r>
              <a:rPr lang="tr-TR" sz="2200" dirty="0" smtClean="0"/>
              <a:t> </a:t>
            </a:r>
            <a:r>
              <a:rPr lang="tr-TR" sz="2200" dirty="0" err="1" smtClean="0"/>
              <a:t>enf</a:t>
            </a:r>
            <a:r>
              <a:rPr lang="tr-TR" sz="2200" dirty="0" smtClean="0"/>
              <a:t>., hep B aktivasyonu, nöroloji hastalık öyküsü olan hastalar???? (</a:t>
            </a:r>
            <a:r>
              <a:rPr lang="tr-TR" sz="2200" dirty="0" err="1" smtClean="0"/>
              <a:t>Multifokal</a:t>
            </a:r>
            <a:r>
              <a:rPr lang="tr-TR" sz="2200" dirty="0" smtClean="0"/>
              <a:t> </a:t>
            </a:r>
            <a:r>
              <a:rPr lang="tr-TR" sz="2200" dirty="0" err="1" smtClean="0"/>
              <a:t>Leukoensefalopati</a:t>
            </a:r>
            <a:r>
              <a:rPr lang="tr-TR" sz="2200" dirty="0" smtClean="0"/>
              <a:t>)</a:t>
            </a:r>
          </a:p>
          <a:p>
            <a:pPr algn="just"/>
            <a:r>
              <a:rPr lang="tr-TR" sz="2200" dirty="0" smtClean="0"/>
              <a:t>Tedavi öncesi aşılama!!!</a:t>
            </a:r>
          </a:p>
          <a:p>
            <a:endParaRPr lang="tr-TR" dirty="0" smtClean="0"/>
          </a:p>
          <a:p>
            <a:pPr>
              <a:buNone/>
            </a:pPr>
            <a:endParaRPr lang="tr-TR" dirty="0"/>
          </a:p>
        </p:txBody>
      </p:sp>
      <p:sp>
        <p:nvSpPr>
          <p:cNvPr id="4" name="3 Metin kutusu"/>
          <p:cNvSpPr txBox="1"/>
          <p:nvPr/>
        </p:nvSpPr>
        <p:spPr>
          <a:xfrm>
            <a:off x="2798618" y="6068291"/>
            <a:ext cx="9116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dirty="0" smtClean="0"/>
              <a:t>-</a:t>
            </a:r>
            <a:r>
              <a:rPr lang="tr-TR" sz="800" dirty="0" err="1" smtClean="0"/>
              <a:t>Justiz</a:t>
            </a:r>
            <a:r>
              <a:rPr lang="tr-TR" sz="800" dirty="0" smtClean="0"/>
              <a:t> </a:t>
            </a:r>
            <a:r>
              <a:rPr lang="tr-TR" sz="800" dirty="0" err="1" smtClean="0"/>
              <a:t>Vaillant</a:t>
            </a:r>
            <a:r>
              <a:rPr lang="tr-TR" sz="800" dirty="0" smtClean="0"/>
              <a:t> AA, </a:t>
            </a:r>
            <a:r>
              <a:rPr lang="tr-TR" sz="800" dirty="0" err="1" smtClean="0"/>
              <a:t>Gupta</a:t>
            </a:r>
            <a:r>
              <a:rPr lang="tr-TR" sz="800" dirty="0" smtClean="0"/>
              <a:t> N. ITP-</a:t>
            </a:r>
            <a:r>
              <a:rPr lang="tr-TR" sz="800" dirty="0" err="1" smtClean="0"/>
              <a:t>Immune</a:t>
            </a:r>
            <a:r>
              <a:rPr lang="tr-TR" sz="800" dirty="0" smtClean="0"/>
              <a:t> </a:t>
            </a:r>
            <a:r>
              <a:rPr lang="tr-TR" sz="800" dirty="0" err="1" smtClean="0"/>
              <a:t>Thrombocytopenic</a:t>
            </a:r>
            <a:r>
              <a:rPr lang="tr-TR" sz="800" dirty="0" smtClean="0"/>
              <a:t> </a:t>
            </a:r>
            <a:r>
              <a:rPr lang="tr-TR" sz="800" dirty="0" err="1" smtClean="0"/>
              <a:t>Purpura</a:t>
            </a:r>
            <a:r>
              <a:rPr lang="tr-TR" sz="800" dirty="0" smtClean="0"/>
              <a:t> (</a:t>
            </a:r>
            <a:r>
              <a:rPr lang="tr-TR" sz="800" dirty="0" err="1" smtClean="0"/>
              <a:t>Archived</a:t>
            </a:r>
            <a:r>
              <a:rPr lang="tr-TR" sz="800" dirty="0" smtClean="0"/>
              <a:t>). 2024 May 5. </a:t>
            </a:r>
            <a:r>
              <a:rPr lang="tr-TR" sz="800" dirty="0" err="1" smtClean="0"/>
              <a:t>In</a:t>
            </a:r>
            <a:r>
              <a:rPr lang="tr-TR" sz="800" dirty="0" smtClean="0"/>
              <a:t>: </a:t>
            </a:r>
            <a:r>
              <a:rPr lang="tr-TR" sz="800" dirty="0" err="1" smtClean="0"/>
              <a:t>StatPearls</a:t>
            </a:r>
            <a:r>
              <a:rPr lang="tr-TR" sz="800" dirty="0" smtClean="0"/>
              <a:t> [Internet]. </a:t>
            </a:r>
            <a:r>
              <a:rPr lang="tr-TR" sz="800" dirty="0" err="1" smtClean="0"/>
              <a:t>Treasure</a:t>
            </a:r>
            <a:r>
              <a:rPr lang="tr-TR" sz="800" dirty="0" smtClean="0"/>
              <a:t> Island (FL): </a:t>
            </a:r>
            <a:r>
              <a:rPr lang="tr-TR" sz="800" dirty="0" err="1" smtClean="0"/>
              <a:t>StatPearls</a:t>
            </a:r>
            <a:r>
              <a:rPr lang="tr-TR" sz="800" dirty="0" smtClean="0"/>
              <a:t> </a:t>
            </a:r>
            <a:r>
              <a:rPr lang="tr-TR" sz="800" dirty="0" err="1" smtClean="0"/>
              <a:t>Publishing</a:t>
            </a:r>
            <a:r>
              <a:rPr lang="tr-TR" sz="800" dirty="0" smtClean="0"/>
              <a:t>; 2025 </a:t>
            </a:r>
            <a:r>
              <a:rPr lang="tr-TR" sz="800" dirty="0" err="1" smtClean="0"/>
              <a:t>Jan</a:t>
            </a:r>
            <a:r>
              <a:rPr lang="tr-TR" sz="800" dirty="0" smtClean="0"/>
              <a:t>–. PMID: 30725925.</a:t>
            </a:r>
          </a:p>
          <a:p>
            <a:r>
              <a:rPr lang="tr-TR" sz="800" dirty="0" smtClean="0"/>
              <a:t>-Matzdorff A, </a:t>
            </a:r>
            <a:r>
              <a:rPr lang="tr-TR" sz="800" dirty="0" err="1" smtClean="0"/>
              <a:t>Alesci</a:t>
            </a:r>
            <a:r>
              <a:rPr lang="tr-TR" sz="800" dirty="0" smtClean="0"/>
              <a:t> SR et al. </a:t>
            </a:r>
            <a:r>
              <a:rPr lang="tr-TR" sz="800" dirty="0" err="1" smtClean="0"/>
              <a:t>Expert</a:t>
            </a:r>
            <a:r>
              <a:rPr lang="tr-TR" sz="800" dirty="0" smtClean="0"/>
              <a:t> </a:t>
            </a:r>
            <a:r>
              <a:rPr lang="tr-TR" sz="800" dirty="0" err="1" smtClean="0"/>
              <a:t>Report</a:t>
            </a:r>
            <a:r>
              <a:rPr lang="tr-TR" sz="800" dirty="0" smtClean="0"/>
              <a:t> on </a:t>
            </a:r>
            <a:r>
              <a:rPr lang="tr-TR" sz="800" dirty="0" err="1" smtClean="0"/>
              <a:t>Immune</a:t>
            </a:r>
            <a:r>
              <a:rPr lang="tr-TR" sz="800" dirty="0" smtClean="0"/>
              <a:t> </a:t>
            </a:r>
            <a:r>
              <a:rPr lang="tr-TR" sz="800" dirty="0" err="1" smtClean="0"/>
              <a:t>Thrombocytopenia</a:t>
            </a:r>
            <a:r>
              <a:rPr lang="tr-TR" sz="800" dirty="0" smtClean="0"/>
              <a:t>: </a:t>
            </a:r>
            <a:r>
              <a:rPr lang="tr-TR" sz="800" dirty="0" err="1" smtClean="0"/>
              <a:t>Current</a:t>
            </a:r>
            <a:r>
              <a:rPr lang="tr-TR" sz="800" dirty="0" smtClean="0"/>
              <a:t> </a:t>
            </a:r>
            <a:r>
              <a:rPr lang="tr-TR" sz="800" dirty="0" err="1" smtClean="0"/>
              <a:t>Diagnostics</a:t>
            </a:r>
            <a:r>
              <a:rPr lang="tr-TR" sz="800" dirty="0" smtClean="0"/>
              <a:t> </a:t>
            </a:r>
            <a:r>
              <a:rPr lang="tr-TR" sz="800" dirty="0" err="1" smtClean="0"/>
              <a:t>and</a:t>
            </a:r>
            <a:r>
              <a:rPr lang="tr-TR" sz="800" dirty="0" smtClean="0"/>
              <a:t> </a:t>
            </a:r>
            <a:r>
              <a:rPr lang="tr-TR" sz="800" dirty="0" err="1" smtClean="0"/>
              <a:t>Treatment</a:t>
            </a:r>
            <a:r>
              <a:rPr lang="tr-TR" sz="800" dirty="0" smtClean="0"/>
              <a:t> - </a:t>
            </a:r>
            <a:r>
              <a:rPr lang="tr-TR" sz="800" dirty="0" err="1" smtClean="0"/>
              <a:t>Recommendations</a:t>
            </a:r>
            <a:r>
              <a:rPr lang="tr-TR" sz="800" dirty="0" smtClean="0"/>
              <a:t> </a:t>
            </a:r>
            <a:r>
              <a:rPr lang="tr-TR" sz="800" dirty="0" err="1" smtClean="0"/>
              <a:t>from</a:t>
            </a:r>
            <a:r>
              <a:rPr lang="tr-TR" sz="800" dirty="0" smtClean="0"/>
              <a:t> an </a:t>
            </a:r>
            <a:r>
              <a:rPr lang="tr-TR" sz="800" dirty="0" err="1" smtClean="0"/>
              <a:t>Expert</a:t>
            </a:r>
            <a:r>
              <a:rPr lang="tr-TR" sz="800" dirty="0" smtClean="0"/>
              <a:t> </a:t>
            </a:r>
            <a:r>
              <a:rPr lang="tr-TR" sz="800" dirty="0" err="1" smtClean="0"/>
              <a:t>Group</a:t>
            </a:r>
            <a:r>
              <a:rPr lang="tr-TR" sz="800" dirty="0" smtClean="0"/>
              <a:t> </a:t>
            </a:r>
            <a:r>
              <a:rPr lang="tr-TR" sz="800" dirty="0" err="1" smtClean="0"/>
              <a:t>from</a:t>
            </a:r>
            <a:r>
              <a:rPr lang="tr-TR" sz="800" dirty="0" smtClean="0"/>
              <a:t> </a:t>
            </a:r>
            <a:r>
              <a:rPr lang="tr-TR" sz="800" dirty="0" err="1" smtClean="0"/>
              <a:t>Austria</a:t>
            </a:r>
            <a:r>
              <a:rPr lang="tr-TR" sz="800" dirty="0" smtClean="0"/>
              <a:t>, </a:t>
            </a:r>
            <a:r>
              <a:rPr lang="tr-TR" sz="800" dirty="0" err="1" smtClean="0"/>
              <a:t>Germany</a:t>
            </a:r>
            <a:r>
              <a:rPr lang="tr-TR" sz="800" dirty="0" smtClean="0"/>
              <a:t>, </a:t>
            </a:r>
            <a:r>
              <a:rPr lang="tr-TR" sz="800" dirty="0" err="1" smtClean="0"/>
              <a:t>and</a:t>
            </a:r>
            <a:r>
              <a:rPr lang="tr-TR" sz="800" dirty="0" smtClean="0"/>
              <a:t> </a:t>
            </a:r>
            <a:r>
              <a:rPr lang="tr-TR" sz="800" dirty="0" err="1" smtClean="0"/>
              <a:t>Switzerland</a:t>
            </a:r>
            <a:r>
              <a:rPr lang="tr-TR" sz="800" dirty="0" smtClean="0"/>
              <a:t>. </a:t>
            </a:r>
            <a:r>
              <a:rPr lang="tr-TR" sz="800" dirty="0" err="1" smtClean="0"/>
              <a:t>Oncol</a:t>
            </a:r>
            <a:r>
              <a:rPr lang="tr-TR" sz="800" dirty="0" smtClean="0"/>
              <a:t> </a:t>
            </a:r>
            <a:r>
              <a:rPr lang="tr-TR" sz="800" dirty="0" err="1" smtClean="0"/>
              <a:t>Res</a:t>
            </a:r>
            <a:r>
              <a:rPr lang="tr-TR" sz="800" dirty="0" smtClean="0"/>
              <a:t> </a:t>
            </a:r>
            <a:r>
              <a:rPr lang="tr-TR" sz="800" dirty="0" err="1" smtClean="0"/>
              <a:t>Treat</a:t>
            </a:r>
            <a:r>
              <a:rPr lang="tr-TR" sz="800" dirty="0" smtClean="0"/>
              <a:t>. 2023;46 </a:t>
            </a:r>
            <a:r>
              <a:rPr lang="tr-TR" sz="800" dirty="0" err="1" smtClean="0"/>
              <a:t>Suppl</a:t>
            </a:r>
            <a:r>
              <a:rPr lang="tr-TR" sz="800" dirty="0" smtClean="0"/>
              <a:t> 2:5-44.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98DF071-56BB-779C-6B21-0F92B76CC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TPO-RA</a:t>
            </a:r>
            <a:r>
              <a:rPr lang="tr-TR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endParaRPr lang="tr-TR" dirty="0">
              <a:solidFill>
                <a:srgbClr val="00206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BA73EFF-FC18-AE18-89B0-472626FDA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861" y="1687338"/>
            <a:ext cx="10745266" cy="4547207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tr-TR" sz="2400" dirty="0" smtClean="0">
                <a:highlight>
                  <a:srgbClr val="FFFFFF"/>
                </a:highlight>
              </a:rPr>
              <a:t>Hedef </a:t>
            </a:r>
            <a:r>
              <a:rPr lang="tr-TR" sz="2400" dirty="0" err="1" smtClean="0">
                <a:highlight>
                  <a:srgbClr val="FFFFFF"/>
                </a:highlight>
              </a:rPr>
              <a:t>plt</a:t>
            </a:r>
            <a:r>
              <a:rPr lang="tr-TR" sz="2400" dirty="0" smtClean="0">
                <a:highlight>
                  <a:srgbClr val="FFFFFF"/>
                </a:highlight>
              </a:rPr>
              <a:t> aralığı </a:t>
            </a:r>
            <a:r>
              <a:rPr lang="tr-TR" sz="2400" dirty="0">
                <a:highlight>
                  <a:srgbClr val="FFFFFF"/>
                </a:highlight>
              </a:rPr>
              <a:t>50.000-150.000/</a:t>
            </a:r>
            <a:r>
              <a:rPr lang="el-GR" sz="2400" dirty="0">
                <a:highlight>
                  <a:srgbClr val="FFFFFF"/>
                </a:highlight>
              </a:rPr>
              <a:t>μ</a:t>
            </a:r>
            <a:r>
              <a:rPr lang="tr-TR" sz="2400" dirty="0" smtClean="0">
                <a:highlight>
                  <a:srgbClr val="FFFFFF"/>
                </a:highlight>
              </a:rPr>
              <a:t>L (250.000/</a:t>
            </a:r>
            <a:r>
              <a:rPr lang="el-GR" sz="2400" dirty="0">
                <a:highlight>
                  <a:srgbClr val="FFFFFF"/>
                </a:highlight>
              </a:rPr>
              <a:t>μ</a:t>
            </a:r>
            <a:r>
              <a:rPr lang="tr-TR" sz="2400" dirty="0">
                <a:highlight>
                  <a:srgbClr val="FFFFFF"/>
                </a:highlight>
              </a:rPr>
              <a:t>L'nin üzerine </a:t>
            </a:r>
            <a:r>
              <a:rPr lang="tr-TR" sz="2400" dirty="0" smtClean="0">
                <a:highlight>
                  <a:srgbClr val="FFFFFF"/>
                </a:highlight>
              </a:rPr>
              <a:t>çıkmamalı)</a:t>
            </a:r>
            <a:endParaRPr lang="tr-TR" sz="2400" dirty="0">
              <a:highlight>
                <a:srgbClr val="FFFFFF"/>
              </a:highlight>
              <a:latin typeface="Open Sans" panose="020B0606030504020204" pitchFamily="34" charset="0"/>
            </a:endParaRPr>
          </a:p>
          <a:p>
            <a:r>
              <a:rPr lang="tr-TR" sz="2400" dirty="0" err="1"/>
              <a:t>Splenektomi</a:t>
            </a:r>
            <a:r>
              <a:rPr lang="tr-TR" sz="2400" dirty="0"/>
              <a:t> durumundan bağımsız  genel yanıt oranları yaklaşık %50-%90 (2- 3 </a:t>
            </a:r>
            <a:r>
              <a:rPr lang="tr-TR" sz="2400" dirty="0" smtClean="0"/>
              <a:t>haftada )</a:t>
            </a:r>
          </a:p>
          <a:p>
            <a:r>
              <a:rPr lang="tr-TR" sz="2400" dirty="0" smtClean="0"/>
              <a:t>Doz </a:t>
            </a:r>
            <a:r>
              <a:rPr lang="tr-TR" sz="2400" dirty="0" err="1" smtClean="0"/>
              <a:t>titrasyonu</a:t>
            </a:r>
            <a:r>
              <a:rPr lang="tr-TR" sz="2400" dirty="0" smtClean="0"/>
              <a:t> gerekmekte</a:t>
            </a:r>
            <a:endParaRPr lang="tr-TR" sz="2400" dirty="0"/>
          </a:p>
          <a:p>
            <a:r>
              <a:rPr lang="tr-TR" sz="2400" dirty="0"/>
              <a:t>Uzun süreli yanıt  </a:t>
            </a:r>
            <a:r>
              <a:rPr lang="tr-TR" sz="2400" dirty="0" smtClean="0"/>
              <a:t>oranı %40-60 (</a:t>
            </a:r>
            <a:r>
              <a:rPr lang="tr-TR" sz="2400" dirty="0" err="1" smtClean="0"/>
              <a:t>Elt</a:t>
            </a:r>
            <a:r>
              <a:rPr lang="tr-TR" sz="2400" dirty="0" smtClean="0"/>
              <a:t>: %60-70,   Ava: % 34-40,           </a:t>
            </a:r>
            <a:r>
              <a:rPr lang="tr-TR" sz="2400" dirty="0" err="1" smtClean="0"/>
              <a:t>Romi</a:t>
            </a:r>
            <a:r>
              <a:rPr lang="tr-TR" sz="2400" dirty="0" smtClean="0"/>
              <a:t>+</a:t>
            </a:r>
            <a:r>
              <a:rPr lang="tr-TR" sz="2400" dirty="0" err="1" smtClean="0"/>
              <a:t>splenek</a:t>
            </a:r>
            <a:r>
              <a:rPr lang="tr-TR" sz="2400" dirty="0" smtClean="0"/>
              <a:t>:% 38, </a:t>
            </a:r>
            <a:r>
              <a:rPr lang="tr-TR" sz="2400" dirty="0" err="1" smtClean="0"/>
              <a:t>Romi</a:t>
            </a:r>
            <a:r>
              <a:rPr lang="tr-TR" sz="2400" dirty="0" smtClean="0"/>
              <a:t>-</a:t>
            </a:r>
            <a:r>
              <a:rPr lang="tr-TR" sz="2400" dirty="0" err="1" smtClean="0"/>
              <a:t>splenek</a:t>
            </a:r>
            <a:r>
              <a:rPr lang="tr-TR" sz="2400" dirty="0" smtClean="0"/>
              <a:t>: %56)</a:t>
            </a:r>
            <a:endParaRPr lang="tr-TR" sz="2400" dirty="0"/>
          </a:p>
          <a:p>
            <a:r>
              <a:rPr lang="tr-TR" sz="2400" b="0" i="0" dirty="0" err="1">
                <a:solidFill>
                  <a:srgbClr val="212121"/>
                </a:solidFill>
                <a:effectLst/>
              </a:rPr>
              <a:t>HRQoL</a:t>
            </a:r>
            <a:r>
              <a:rPr lang="tr-TR" sz="2400" b="0" i="0" dirty="0">
                <a:solidFill>
                  <a:srgbClr val="212121"/>
                </a:solidFill>
                <a:effectLst/>
              </a:rPr>
              <a:t> üzerine olumlu etki</a:t>
            </a:r>
            <a:endParaRPr lang="tr-TR" sz="2400" dirty="0"/>
          </a:p>
          <a:p>
            <a:r>
              <a:rPr lang="tr-TR" sz="2400" dirty="0"/>
              <a:t>Genellikte tedavi kesilince  </a:t>
            </a:r>
            <a:r>
              <a:rPr lang="tr-TR" sz="2400" dirty="0" err="1"/>
              <a:t>plt</a:t>
            </a:r>
            <a:r>
              <a:rPr lang="tr-TR" sz="2400" dirty="0"/>
              <a:t> sayısı </a:t>
            </a:r>
            <a:r>
              <a:rPr lang="tr-TR" sz="2400" dirty="0" smtClean="0"/>
              <a:t>düşüş (+)  </a:t>
            </a:r>
            <a:r>
              <a:rPr lang="tr-TR" sz="2400" dirty="0"/>
              <a:t>%10-%30  hastada  ilaç </a:t>
            </a:r>
            <a:r>
              <a:rPr lang="tr-TR" sz="2400" dirty="0" smtClean="0"/>
              <a:t>kesildiğine düşüş yok (Kalıcı </a:t>
            </a:r>
            <a:r>
              <a:rPr lang="tr-TR" sz="2400" dirty="0"/>
              <a:t>yanıt </a:t>
            </a:r>
            <a:r>
              <a:rPr lang="tr-TR" sz="2400" dirty="0" smtClean="0"/>
              <a:t>sağlanabilir???)</a:t>
            </a:r>
            <a:endParaRPr lang="tr-TR" sz="2400" dirty="0"/>
          </a:p>
          <a:p>
            <a:r>
              <a:rPr lang="tr-TR" sz="2400" dirty="0"/>
              <a:t>Herhangi bir </a:t>
            </a:r>
            <a:r>
              <a:rPr lang="tr-TR" sz="2400" dirty="0" smtClean="0"/>
              <a:t>TPO-RA </a:t>
            </a:r>
            <a:r>
              <a:rPr lang="tr-TR" sz="2400" dirty="0"/>
              <a:t>ile yanıt alınamazsa diğerine geçilebilir. </a:t>
            </a:r>
            <a:r>
              <a:rPr lang="tr-TR" sz="2400" u="sng" dirty="0"/>
              <a:t>Çapraz RXN </a:t>
            </a:r>
            <a:r>
              <a:rPr lang="tr-TR" sz="2400" u="sng" dirty="0" smtClean="0"/>
              <a:t>YOK</a:t>
            </a:r>
          </a:p>
          <a:p>
            <a:r>
              <a:rPr lang="tr-TR" sz="2400" dirty="0" err="1" smtClean="0"/>
              <a:t>Tromboz</a:t>
            </a:r>
            <a:r>
              <a:rPr lang="tr-TR" sz="2400" dirty="0" smtClean="0"/>
              <a:t> riskinde artış!!! (OKS kullananlarda, ileri yaşlarda, </a:t>
            </a:r>
            <a:r>
              <a:rPr lang="tr-TR" sz="2400" dirty="0" err="1" smtClean="0"/>
              <a:t>antifosfolipid</a:t>
            </a:r>
            <a:r>
              <a:rPr lang="tr-TR" sz="2400" dirty="0" smtClean="0"/>
              <a:t> sendromu gibi </a:t>
            </a:r>
            <a:r>
              <a:rPr lang="tr-TR" sz="2400" dirty="0" err="1" smtClean="0"/>
              <a:t>protrombotik</a:t>
            </a:r>
            <a:r>
              <a:rPr lang="tr-TR" sz="2400" dirty="0" smtClean="0"/>
              <a:t> hastalıklarda önerilmez)</a:t>
            </a:r>
            <a:endParaRPr lang="tr-TR" sz="2400" dirty="0"/>
          </a:p>
        </p:txBody>
      </p:sp>
      <p:sp>
        <p:nvSpPr>
          <p:cNvPr id="4" name="3 Metin kutusu"/>
          <p:cNvSpPr txBox="1"/>
          <p:nvPr/>
        </p:nvSpPr>
        <p:spPr>
          <a:xfrm>
            <a:off x="2355274" y="6082145"/>
            <a:ext cx="9836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dirty="0" smtClean="0"/>
              <a:t>-</a:t>
            </a:r>
            <a:r>
              <a:rPr lang="tr-TR" sz="800" dirty="0" err="1" smtClean="0"/>
              <a:t>Pietras</a:t>
            </a:r>
            <a:r>
              <a:rPr lang="tr-TR" sz="800" dirty="0" smtClean="0"/>
              <a:t> NM, </a:t>
            </a:r>
            <a:r>
              <a:rPr lang="tr-TR" sz="800" dirty="0" err="1" smtClean="0"/>
              <a:t>Gupta</a:t>
            </a:r>
            <a:r>
              <a:rPr lang="tr-TR" sz="800" dirty="0" smtClean="0"/>
              <a:t> N et al. </a:t>
            </a:r>
            <a:r>
              <a:rPr lang="tr-TR" sz="800" dirty="0" err="1" smtClean="0"/>
              <a:t>Immune</a:t>
            </a:r>
            <a:r>
              <a:rPr lang="tr-TR" sz="800" dirty="0" smtClean="0"/>
              <a:t> </a:t>
            </a:r>
            <a:r>
              <a:rPr lang="tr-TR" sz="800" dirty="0" err="1" smtClean="0"/>
              <a:t>Thrombocytopenia</a:t>
            </a:r>
            <a:r>
              <a:rPr lang="tr-TR" sz="800" dirty="0" smtClean="0"/>
              <a:t>. 2024 May 5. </a:t>
            </a:r>
            <a:r>
              <a:rPr lang="tr-TR" sz="800" dirty="0" err="1" smtClean="0"/>
              <a:t>In</a:t>
            </a:r>
            <a:r>
              <a:rPr lang="tr-TR" sz="800" dirty="0" smtClean="0"/>
              <a:t>: </a:t>
            </a:r>
            <a:r>
              <a:rPr lang="tr-TR" sz="800" dirty="0" err="1" smtClean="0"/>
              <a:t>StatPearls</a:t>
            </a:r>
            <a:r>
              <a:rPr lang="tr-TR" sz="800" dirty="0" smtClean="0"/>
              <a:t> [Internet]. </a:t>
            </a:r>
            <a:r>
              <a:rPr lang="tr-TR" sz="800" dirty="0" err="1" smtClean="0"/>
              <a:t>Treasure</a:t>
            </a:r>
            <a:r>
              <a:rPr lang="tr-TR" sz="800" dirty="0" smtClean="0"/>
              <a:t> Island (FL): </a:t>
            </a:r>
            <a:r>
              <a:rPr lang="tr-TR" sz="800" dirty="0" err="1" smtClean="0"/>
              <a:t>StatPearls</a:t>
            </a:r>
            <a:r>
              <a:rPr lang="tr-TR" sz="800" dirty="0" smtClean="0"/>
              <a:t> </a:t>
            </a:r>
            <a:r>
              <a:rPr lang="tr-TR" sz="800" dirty="0" err="1" smtClean="0"/>
              <a:t>Publishing</a:t>
            </a:r>
            <a:r>
              <a:rPr lang="tr-TR" sz="800" dirty="0" smtClean="0"/>
              <a:t>; 2025 </a:t>
            </a:r>
            <a:r>
              <a:rPr lang="tr-TR" sz="800" dirty="0" err="1" smtClean="0"/>
              <a:t>Jan</a:t>
            </a:r>
            <a:r>
              <a:rPr lang="tr-TR" sz="800" dirty="0" smtClean="0"/>
              <a:t>–. PMID: 32965953.</a:t>
            </a:r>
          </a:p>
          <a:p>
            <a:r>
              <a:rPr lang="tr-TR" sz="800" dirty="0" smtClean="0"/>
              <a:t>-</a:t>
            </a:r>
            <a:r>
              <a:rPr lang="tr-TR" sz="800" dirty="0" err="1" smtClean="0"/>
              <a:t>Ghanima</a:t>
            </a:r>
            <a:r>
              <a:rPr lang="tr-TR" sz="800" dirty="0" smtClean="0"/>
              <a:t> W, </a:t>
            </a:r>
            <a:r>
              <a:rPr lang="tr-TR" sz="800" dirty="0" err="1" smtClean="0"/>
              <a:t>Cuker</a:t>
            </a:r>
            <a:r>
              <a:rPr lang="tr-TR" sz="800" dirty="0" smtClean="0"/>
              <a:t> A, </a:t>
            </a:r>
            <a:r>
              <a:rPr lang="tr-TR" sz="800" dirty="0" err="1" smtClean="0"/>
              <a:t>Michel</a:t>
            </a:r>
            <a:r>
              <a:rPr lang="tr-TR" sz="800" dirty="0" smtClean="0"/>
              <a:t> M. </a:t>
            </a:r>
            <a:r>
              <a:rPr lang="tr-TR" sz="800" dirty="0" err="1" smtClean="0"/>
              <a:t>Insights</a:t>
            </a:r>
            <a:r>
              <a:rPr lang="tr-TR" sz="800" dirty="0" smtClean="0"/>
              <a:t> on </a:t>
            </a:r>
            <a:r>
              <a:rPr lang="tr-TR" sz="800" dirty="0" err="1" smtClean="0"/>
              <a:t>treatment</a:t>
            </a:r>
            <a:r>
              <a:rPr lang="tr-TR" sz="800" dirty="0" smtClean="0"/>
              <a:t> of </a:t>
            </a:r>
            <a:r>
              <a:rPr lang="tr-TR" sz="800" dirty="0" err="1" smtClean="0"/>
              <a:t>adult</a:t>
            </a:r>
            <a:r>
              <a:rPr lang="tr-TR" sz="800" dirty="0" smtClean="0"/>
              <a:t> ITP: </a:t>
            </a:r>
            <a:r>
              <a:rPr lang="tr-TR" sz="800" dirty="0" err="1" smtClean="0"/>
              <a:t>algorithm</a:t>
            </a:r>
            <a:r>
              <a:rPr lang="tr-TR" sz="800" dirty="0" smtClean="0"/>
              <a:t> </a:t>
            </a:r>
            <a:r>
              <a:rPr lang="tr-TR" sz="800" dirty="0" err="1" smtClean="0"/>
              <a:t>for</a:t>
            </a:r>
            <a:r>
              <a:rPr lang="tr-TR" sz="800" dirty="0" smtClean="0"/>
              <a:t> </a:t>
            </a:r>
            <a:r>
              <a:rPr lang="tr-TR" sz="800" dirty="0" err="1" smtClean="0"/>
              <a:t>management</a:t>
            </a:r>
            <a:r>
              <a:rPr lang="tr-TR" sz="800" dirty="0" smtClean="0"/>
              <a:t> </a:t>
            </a:r>
            <a:r>
              <a:rPr lang="tr-TR" sz="800" dirty="0" err="1" smtClean="0"/>
              <a:t>and</a:t>
            </a:r>
            <a:r>
              <a:rPr lang="tr-TR" sz="800" dirty="0" smtClean="0"/>
              <a:t> role of </a:t>
            </a:r>
            <a:r>
              <a:rPr lang="tr-TR" sz="800" dirty="0" err="1" smtClean="0"/>
              <a:t>multimodal</a:t>
            </a:r>
            <a:r>
              <a:rPr lang="tr-TR" sz="800" dirty="0" smtClean="0"/>
              <a:t> </a:t>
            </a:r>
            <a:r>
              <a:rPr lang="tr-TR" sz="800" dirty="0" err="1" smtClean="0"/>
              <a:t>therapy</a:t>
            </a:r>
            <a:r>
              <a:rPr lang="tr-TR" sz="800" dirty="0" smtClean="0"/>
              <a:t>. </a:t>
            </a:r>
            <a:r>
              <a:rPr lang="tr-TR" sz="800" dirty="0" err="1" smtClean="0"/>
              <a:t>Hematology</a:t>
            </a:r>
            <a:r>
              <a:rPr lang="tr-TR" sz="800" dirty="0" smtClean="0"/>
              <a:t> </a:t>
            </a:r>
            <a:r>
              <a:rPr lang="tr-TR" sz="800" dirty="0" err="1" smtClean="0"/>
              <a:t>Am</a:t>
            </a:r>
            <a:r>
              <a:rPr lang="tr-TR" sz="800" dirty="0" smtClean="0"/>
              <a:t> </a:t>
            </a:r>
            <a:r>
              <a:rPr lang="tr-TR" sz="800" dirty="0" err="1" smtClean="0"/>
              <a:t>Soc</a:t>
            </a:r>
            <a:r>
              <a:rPr lang="tr-TR" sz="800" dirty="0" smtClean="0"/>
              <a:t> </a:t>
            </a:r>
            <a:r>
              <a:rPr lang="tr-TR" sz="800" dirty="0" err="1" smtClean="0"/>
              <a:t>Hematol</a:t>
            </a:r>
            <a:r>
              <a:rPr lang="tr-TR" sz="800" dirty="0" smtClean="0"/>
              <a:t> </a:t>
            </a:r>
            <a:r>
              <a:rPr lang="tr-TR" sz="800" dirty="0" err="1" smtClean="0"/>
              <a:t>Educ</a:t>
            </a:r>
            <a:r>
              <a:rPr lang="tr-TR" sz="800" dirty="0" smtClean="0"/>
              <a:t> Program. 2024 </a:t>
            </a:r>
            <a:r>
              <a:rPr lang="tr-TR" sz="800" dirty="0" err="1" smtClean="0"/>
              <a:t>Dec</a:t>
            </a:r>
            <a:r>
              <a:rPr lang="tr-TR" sz="800" dirty="0" smtClean="0"/>
              <a:t> 6;2024(1):678-684</a:t>
            </a:r>
          </a:p>
          <a:p>
            <a:r>
              <a:rPr lang="tr-TR" sz="800" dirty="0" smtClean="0"/>
              <a:t>-Matzdorff A, </a:t>
            </a:r>
            <a:r>
              <a:rPr lang="tr-TR" sz="800" dirty="0" err="1" smtClean="0"/>
              <a:t>Alesci</a:t>
            </a:r>
            <a:r>
              <a:rPr lang="tr-TR" sz="800" dirty="0" smtClean="0"/>
              <a:t> SR et al. </a:t>
            </a:r>
            <a:r>
              <a:rPr lang="tr-TR" sz="800" dirty="0" err="1" smtClean="0"/>
              <a:t>Expert</a:t>
            </a:r>
            <a:r>
              <a:rPr lang="tr-TR" sz="800" dirty="0" smtClean="0"/>
              <a:t> </a:t>
            </a:r>
            <a:r>
              <a:rPr lang="tr-TR" sz="800" dirty="0" err="1" smtClean="0"/>
              <a:t>Report</a:t>
            </a:r>
            <a:r>
              <a:rPr lang="tr-TR" sz="800" dirty="0" smtClean="0"/>
              <a:t> on </a:t>
            </a:r>
            <a:r>
              <a:rPr lang="tr-TR" sz="800" dirty="0" err="1" smtClean="0"/>
              <a:t>Immune</a:t>
            </a:r>
            <a:r>
              <a:rPr lang="tr-TR" sz="800" dirty="0" smtClean="0"/>
              <a:t> </a:t>
            </a:r>
            <a:r>
              <a:rPr lang="tr-TR" sz="800" dirty="0" err="1" smtClean="0"/>
              <a:t>Thrombocytopenia</a:t>
            </a:r>
            <a:r>
              <a:rPr lang="tr-TR" sz="800" dirty="0" smtClean="0"/>
              <a:t>: </a:t>
            </a:r>
            <a:r>
              <a:rPr lang="tr-TR" sz="800" dirty="0" err="1" smtClean="0"/>
              <a:t>Current</a:t>
            </a:r>
            <a:r>
              <a:rPr lang="tr-TR" sz="800" dirty="0" smtClean="0"/>
              <a:t> </a:t>
            </a:r>
            <a:r>
              <a:rPr lang="tr-TR" sz="800" dirty="0" err="1" smtClean="0"/>
              <a:t>Diagnostics</a:t>
            </a:r>
            <a:r>
              <a:rPr lang="tr-TR" sz="800" dirty="0" smtClean="0"/>
              <a:t> </a:t>
            </a:r>
            <a:r>
              <a:rPr lang="tr-TR" sz="800" dirty="0" err="1" smtClean="0"/>
              <a:t>and</a:t>
            </a:r>
            <a:r>
              <a:rPr lang="tr-TR" sz="800" dirty="0" smtClean="0"/>
              <a:t> </a:t>
            </a:r>
            <a:r>
              <a:rPr lang="tr-TR" sz="800" dirty="0" err="1" smtClean="0"/>
              <a:t>Treatment</a:t>
            </a:r>
            <a:r>
              <a:rPr lang="tr-TR" sz="800" dirty="0" smtClean="0"/>
              <a:t> - </a:t>
            </a:r>
            <a:r>
              <a:rPr lang="tr-TR" sz="800" dirty="0" err="1" smtClean="0"/>
              <a:t>Recommendations</a:t>
            </a:r>
            <a:r>
              <a:rPr lang="tr-TR" sz="800" dirty="0" smtClean="0"/>
              <a:t> </a:t>
            </a:r>
            <a:r>
              <a:rPr lang="tr-TR" sz="800" dirty="0" err="1" smtClean="0"/>
              <a:t>from</a:t>
            </a:r>
            <a:r>
              <a:rPr lang="tr-TR" sz="800" dirty="0" smtClean="0"/>
              <a:t> an </a:t>
            </a:r>
            <a:r>
              <a:rPr lang="tr-TR" sz="800" dirty="0" err="1" smtClean="0"/>
              <a:t>Expert</a:t>
            </a:r>
            <a:r>
              <a:rPr lang="tr-TR" sz="800" dirty="0" smtClean="0"/>
              <a:t> </a:t>
            </a:r>
            <a:r>
              <a:rPr lang="tr-TR" sz="800" dirty="0" err="1" smtClean="0"/>
              <a:t>Group</a:t>
            </a:r>
            <a:r>
              <a:rPr lang="tr-TR" sz="800" dirty="0" smtClean="0"/>
              <a:t> </a:t>
            </a:r>
            <a:r>
              <a:rPr lang="tr-TR" sz="800" dirty="0" err="1" smtClean="0"/>
              <a:t>from</a:t>
            </a:r>
            <a:r>
              <a:rPr lang="tr-TR" sz="800" dirty="0" smtClean="0"/>
              <a:t> </a:t>
            </a:r>
            <a:r>
              <a:rPr lang="tr-TR" sz="800" dirty="0" err="1" smtClean="0"/>
              <a:t>Austria</a:t>
            </a:r>
            <a:r>
              <a:rPr lang="tr-TR" sz="800" dirty="0" smtClean="0"/>
              <a:t>, </a:t>
            </a:r>
            <a:r>
              <a:rPr lang="tr-TR" sz="800" dirty="0" err="1" smtClean="0"/>
              <a:t>Germany</a:t>
            </a:r>
            <a:r>
              <a:rPr lang="tr-TR" sz="800" dirty="0" smtClean="0"/>
              <a:t>, </a:t>
            </a:r>
            <a:r>
              <a:rPr lang="tr-TR" sz="800" dirty="0" err="1" smtClean="0"/>
              <a:t>and</a:t>
            </a:r>
            <a:r>
              <a:rPr lang="tr-TR" sz="800" dirty="0" smtClean="0"/>
              <a:t> </a:t>
            </a:r>
            <a:r>
              <a:rPr lang="tr-TR" sz="800" dirty="0" err="1" smtClean="0"/>
              <a:t>Switzerland</a:t>
            </a:r>
            <a:r>
              <a:rPr lang="tr-TR" sz="800" dirty="0" smtClean="0"/>
              <a:t>. </a:t>
            </a:r>
            <a:r>
              <a:rPr lang="tr-TR" sz="800" dirty="0" err="1" smtClean="0"/>
              <a:t>Oncol</a:t>
            </a:r>
            <a:r>
              <a:rPr lang="tr-TR" sz="800" dirty="0" smtClean="0"/>
              <a:t> </a:t>
            </a:r>
            <a:r>
              <a:rPr lang="tr-TR" sz="800" dirty="0" err="1" smtClean="0"/>
              <a:t>Res</a:t>
            </a:r>
            <a:r>
              <a:rPr lang="tr-TR" sz="800" dirty="0" smtClean="0"/>
              <a:t> </a:t>
            </a:r>
            <a:r>
              <a:rPr lang="tr-TR" sz="800" dirty="0" err="1" smtClean="0"/>
              <a:t>Treat</a:t>
            </a:r>
            <a:r>
              <a:rPr lang="tr-TR" sz="800" dirty="0" smtClean="0"/>
              <a:t>. 2023;46 </a:t>
            </a:r>
            <a:r>
              <a:rPr lang="tr-TR" sz="800" dirty="0" err="1" smtClean="0"/>
              <a:t>Suppl</a:t>
            </a:r>
            <a:r>
              <a:rPr lang="tr-TR" sz="800" dirty="0" smtClean="0"/>
              <a:t> 2:5-44.</a:t>
            </a:r>
            <a:endParaRPr lang="tr-TR" sz="800" dirty="0"/>
          </a:p>
        </p:txBody>
      </p:sp>
    </p:spTree>
    <p:extLst>
      <p:ext uri="{BB962C8B-B14F-4D97-AF65-F5344CB8AC3E}">
        <p14:creationId xmlns:p14="http://schemas.microsoft.com/office/powerpoint/2010/main" val="152828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8B34AE6-6D35-4D59-89F9-6ACDF7A8D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587" y="1584103"/>
            <a:ext cx="10515600" cy="44013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1800" dirty="0"/>
              <a:t>  </a:t>
            </a:r>
          </a:p>
          <a:p>
            <a:endParaRPr lang="tr-TR" sz="1800" dirty="0"/>
          </a:p>
        </p:txBody>
      </p:sp>
      <p:sp>
        <p:nvSpPr>
          <p:cNvPr id="4" name="Başlık 1">
            <a:extLst>
              <a:ext uri="{FF2B5EF4-FFF2-40B4-BE49-F238E27FC236}">
                <a16:creationId xmlns:a16="http://schemas.microsoft.com/office/drawing/2014/main" id="{F8180B87-139C-460C-ABC6-AD7F56DC1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3145"/>
            <a:ext cx="10515600" cy="1325563"/>
          </a:xfrm>
          <a:noFill/>
        </p:spPr>
        <p:txBody>
          <a:bodyPr/>
          <a:lstStyle/>
          <a:p>
            <a:pPr algn="ctr"/>
            <a:r>
              <a:rPr lang="tr-TR" b="1" dirty="0"/>
              <a:t>TPO-RA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AE48662B-E86D-40E8-B092-5AB35E365E03}"/>
              </a:ext>
            </a:extLst>
          </p:cNvPr>
          <p:cNvSpPr/>
          <p:nvPr/>
        </p:nvSpPr>
        <p:spPr>
          <a:xfrm>
            <a:off x="582804" y="3837709"/>
            <a:ext cx="3121572" cy="2147773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E622D3">
                  <a:tint val="44500"/>
                  <a:satMod val="160000"/>
                </a:srgbClr>
              </a:gs>
              <a:gs pos="100000">
                <a:srgbClr val="E622D3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 b="1" dirty="0" smtClean="0">
              <a:solidFill>
                <a:srgbClr val="002060"/>
              </a:solidFill>
            </a:endParaRPr>
          </a:p>
          <a:p>
            <a:pPr algn="ctr"/>
            <a:r>
              <a:rPr lang="tr-TR" sz="2400" b="1" dirty="0" smtClean="0">
                <a:solidFill>
                  <a:schemeClr val="tx1"/>
                </a:solidFill>
              </a:rPr>
              <a:t>ELTROMBOPAG</a:t>
            </a:r>
            <a:endParaRPr lang="tr-TR" sz="2400" b="1" dirty="0">
              <a:solidFill>
                <a:schemeClr val="tx1"/>
              </a:solidFill>
            </a:endParaRPr>
          </a:p>
          <a:p>
            <a:pPr algn="ctr"/>
            <a:r>
              <a:rPr lang="tr-TR" sz="2000" dirty="0">
                <a:solidFill>
                  <a:schemeClr val="tx1"/>
                </a:solidFill>
              </a:rPr>
              <a:t>25-75MG/GÜN PO</a:t>
            </a:r>
          </a:p>
          <a:p>
            <a:pPr algn="ctr"/>
            <a:r>
              <a:rPr lang="tr-TR" sz="2000" b="1" u="sng" dirty="0">
                <a:solidFill>
                  <a:schemeClr val="tx1"/>
                </a:solidFill>
              </a:rPr>
              <a:t>6 hafta </a:t>
            </a:r>
            <a:r>
              <a:rPr lang="tr-TR" sz="2000" dirty="0">
                <a:solidFill>
                  <a:schemeClr val="tx1"/>
                </a:solidFill>
              </a:rPr>
              <a:t>sonunda yanıt alınmaz </a:t>
            </a:r>
            <a:r>
              <a:rPr lang="tr-TR" sz="2000" dirty="0" smtClean="0">
                <a:solidFill>
                  <a:schemeClr val="tx1"/>
                </a:solidFill>
              </a:rPr>
              <a:t>ise kes</a:t>
            </a:r>
            <a:endParaRPr lang="tr-TR" sz="2000" dirty="0">
              <a:solidFill>
                <a:schemeClr val="tx1"/>
              </a:solidFill>
            </a:endParaRPr>
          </a:p>
          <a:p>
            <a:pPr algn="ctr"/>
            <a:r>
              <a:rPr lang="tr-TR" sz="2000" dirty="0">
                <a:solidFill>
                  <a:schemeClr val="tx1"/>
                </a:solidFill>
              </a:rPr>
              <a:t>Gıda </a:t>
            </a:r>
            <a:r>
              <a:rPr lang="tr-TR" sz="2000" dirty="0" smtClean="0">
                <a:solidFill>
                  <a:schemeClr val="tx1"/>
                </a:solidFill>
              </a:rPr>
              <a:t>etkileşimi!!! </a:t>
            </a:r>
            <a:endParaRPr lang="tr-TR" sz="2000" dirty="0">
              <a:solidFill>
                <a:schemeClr val="tx1"/>
              </a:solidFill>
            </a:endParaRPr>
          </a:p>
          <a:p>
            <a:pPr algn="ctr"/>
            <a:endParaRPr lang="tr-TR" sz="2000" dirty="0">
              <a:solidFill>
                <a:srgbClr val="002060"/>
              </a:solidFill>
            </a:endParaRP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61E88D47-CC54-44A1-80A0-F59ACA9D123F}"/>
              </a:ext>
            </a:extLst>
          </p:cNvPr>
          <p:cNvSpPr/>
          <p:nvPr/>
        </p:nvSpPr>
        <p:spPr>
          <a:xfrm>
            <a:off x="3920836" y="3796146"/>
            <a:ext cx="3505200" cy="21336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AVATROMBOPAG</a:t>
            </a:r>
          </a:p>
          <a:p>
            <a:pPr algn="ctr"/>
            <a:r>
              <a:rPr lang="tr-TR" sz="2000" dirty="0">
                <a:solidFill>
                  <a:schemeClr val="tx1"/>
                </a:solidFill>
              </a:rPr>
              <a:t>20mg/gün PO (</a:t>
            </a:r>
            <a:r>
              <a:rPr lang="tr-TR" sz="2000" dirty="0" smtClean="0">
                <a:solidFill>
                  <a:schemeClr val="tx1"/>
                </a:solidFill>
              </a:rPr>
              <a:t>max40 mg)</a:t>
            </a:r>
          </a:p>
          <a:p>
            <a:pPr algn="ctr"/>
            <a:r>
              <a:rPr lang="tr-TR" sz="2000" dirty="0" smtClean="0">
                <a:solidFill>
                  <a:schemeClr val="tx1"/>
                </a:solidFill>
              </a:rPr>
              <a:t>Yanıt daha erken (3-5 gün)</a:t>
            </a:r>
          </a:p>
          <a:p>
            <a:pPr algn="ctr"/>
            <a:r>
              <a:rPr lang="tr-TR" sz="2000" dirty="0" smtClean="0">
                <a:solidFill>
                  <a:schemeClr val="tx1"/>
                </a:solidFill>
              </a:rPr>
              <a:t>Daha az </a:t>
            </a:r>
            <a:r>
              <a:rPr lang="tr-TR" sz="2000" dirty="0" err="1" smtClean="0">
                <a:solidFill>
                  <a:schemeClr val="tx1"/>
                </a:solidFill>
              </a:rPr>
              <a:t>hepatotoksik</a:t>
            </a:r>
            <a:endParaRPr lang="tr-TR" sz="2000" dirty="0" smtClean="0">
              <a:solidFill>
                <a:schemeClr val="tx1"/>
              </a:solidFill>
            </a:endParaRPr>
          </a:p>
          <a:p>
            <a:pPr algn="ctr"/>
            <a:r>
              <a:rPr lang="tr-TR" sz="2000" dirty="0" smtClean="0">
                <a:solidFill>
                  <a:schemeClr val="tx1"/>
                </a:solidFill>
              </a:rPr>
              <a:t>Gıda etkileşimi yok</a:t>
            </a:r>
          </a:p>
          <a:p>
            <a:pPr algn="ctr"/>
            <a:r>
              <a:rPr lang="tr-TR" sz="2000" b="1" u="sng" dirty="0" smtClean="0">
                <a:solidFill>
                  <a:schemeClr val="tx1"/>
                </a:solidFill>
              </a:rPr>
              <a:t>2-3 haftada? </a:t>
            </a:r>
            <a:r>
              <a:rPr lang="tr-TR" sz="2000" dirty="0" smtClean="0">
                <a:solidFill>
                  <a:schemeClr val="tx1"/>
                </a:solidFill>
              </a:rPr>
              <a:t>yanıt alınmazsa kes</a:t>
            </a:r>
            <a:endParaRPr lang="tr-TR" sz="2000" dirty="0">
              <a:solidFill>
                <a:srgbClr val="FF0000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FC95C0C5-AEE6-4EBA-B701-28A559A10C4C}"/>
              </a:ext>
            </a:extLst>
          </p:cNvPr>
          <p:cNvSpPr/>
          <p:nvPr/>
        </p:nvSpPr>
        <p:spPr>
          <a:xfrm>
            <a:off x="7588979" y="3879273"/>
            <a:ext cx="3825815" cy="202871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ROMİPLOSTİM</a:t>
            </a:r>
          </a:p>
          <a:p>
            <a:pPr algn="ctr"/>
            <a:r>
              <a:rPr lang="tr-TR" sz="2000" dirty="0">
                <a:solidFill>
                  <a:schemeClr val="tx1"/>
                </a:solidFill>
              </a:rPr>
              <a:t>1mcg/kg/hafta SC </a:t>
            </a:r>
          </a:p>
          <a:p>
            <a:pPr algn="ctr"/>
            <a:r>
              <a:rPr lang="tr-TR" sz="2000" dirty="0">
                <a:solidFill>
                  <a:schemeClr val="tx1"/>
                </a:solidFill>
              </a:rPr>
              <a:t>(</a:t>
            </a:r>
            <a:r>
              <a:rPr lang="tr-TR" sz="2000" dirty="0" err="1">
                <a:solidFill>
                  <a:schemeClr val="tx1"/>
                </a:solidFill>
              </a:rPr>
              <a:t>max</a:t>
            </a:r>
            <a:r>
              <a:rPr lang="tr-TR" sz="2000" dirty="0">
                <a:solidFill>
                  <a:schemeClr val="tx1"/>
                </a:solidFill>
              </a:rPr>
              <a:t> 10 </a:t>
            </a:r>
            <a:r>
              <a:rPr lang="tr-TR" sz="2000" dirty="0" err="1">
                <a:solidFill>
                  <a:schemeClr val="tx1"/>
                </a:solidFill>
              </a:rPr>
              <a:t>mcg</a:t>
            </a:r>
            <a:r>
              <a:rPr lang="tr-TR" sz="2000" dirty="0">
                <a:solidFill>
                  <a:schemeClr val="tx1"/>
                </a:solidFill>
              </a:rPr>
              <a:t>/kg/hafta) </a:t>
            </a:r>
          </a:p>
          <a:p>
            <a:pPr algn="ctr"/>
            <a:r>
              <a:rPr lang="tr-TR" sz="2000" b="1" u="sng" dirty="0">
                <a:solidFill>
                  <a:schemeClr val="tx1"/>
                </a:solidFill>
              </a:rPr>
              <a:t>4 haftada </a:t>
            </a:r>
            <a:r>
              <a:rPr lang="tr-TR" sz="2000" dirty="0">
                <a:solidFill>
                  <a:schemeClr val="tx1"/>
                </a:solidFill>
              </a:rPr>
              <a:t>yanıt alınmazsa kes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8812C85B-1F24-71F4-A450-9E51E619F7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5" cy="18466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200" b="0" i="0" u="none" strike="noStrike" cap="none" normalizeH="0" baseline="0" dirty="0">
              <a:ln>
                <a:noFill/>
              </a:ln>
              <a:solidFill>
                <a:srgbClr val="5B616B"/>
              </a:solidFill>
              <a:effectLst/>
              <a:latin typeface="BlinkMacSystemFont"/>
            </a:endParaRP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AF8E752B-E735-F781-5486-0C157D670E41}"/>
              </a:ext>
            </a:extLst>
          </p:cNvPr>
          <p:cNvSpPr txBox="1"/>
          <p:nvPr/>
        </p:nvSpPr>
        <p:spPr>
          <a:xfrm>
            <a:off x="5839097" y="3069771"/>
            <a:ext cx="3278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CE1B03FC-1BC8-F435-4B80-1B70D364B71A}"/>
              </a:ext>
            </a:extLst>
          </p:cNvPr>
          <p:cNvSpPr/>
          <p:nvPr/>
        </p:nvSpPr>
        <p:spPr>
          <a:xfrm>
            <a:off x="4275978" y="2102152"/>
            <a:ext cx="3121572" cy="768364"/>
          </a:xfrm>
          <a:prstGeom prst="roundRect">
            <a:avLst/>
          </a:prstGeom>
          <a:gradFill>
            <a:gsLst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</a:gradFill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rgbClr val="002060"/>
                </a:solidFill>
              </a:rPr>
              <a:t>rhTPO</a:t>
            </a:r>
            <a:endParaRPr lang="tr-TR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67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77FB30B-69A7-8B75-662F-EAE225B92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17311"/>
          </a:xfrm>
        </p:spPr>
        <p:txBody>
          <a:bodyPr/>
          <a:lstStyle/>
          <a:p>
            <a:r>
              <a:rPr lang="tr-TR" b="1" dirty="0" smtClean="0"/>
              <a:t>TPO-RA’LARIN KARŞILAŞTIRILMASI</a:t>
            </a:r>
            <a:endParaRPr lang="tr-TR" b="1" dirty="0"/>
          </a:p>
        </p:txBody>
      </p:sp>
      <p:graphicFrame>
        <p:nvGraphicFramePr>
          <p:cNvPr id="4" name="Group 32">
            <a:extLst>
              <a:ext uri="{FF2B5EF4-FFF2-40B4-BE49-F238E27FC236}">
                <a16:creationId xmlns:a16="http://schemas.microsoft.com/office/drawing/2014/main" id="{CD03F6DC-8400-2C5E-CFEE-F58F1E9738FB}"/>
              </a:ext>
            </a:extLst>
          </p:cNvPr>
          <p:cNvGraphicFramePr>
            <a:graphicFrameLocks noGrp="1"/>
          </p:cNvGraphicFramePr>
          <p:nvPr/>
        </p:nvGraphicFramePr>
        <p:xfrm>
          <a:off x="1220794" y="1494545"/>
          <a:ext cx="9807424" cy="4823127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3631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65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0484">
                  <a:extLst>
                    <a:ext uri="{9D8B030D-6E8A-4147-A177-3AD203B41FA5}">
                      <a16:colId xmlns:a16="http://schemas.microsoft.com/office/drawing/2014/main" val="551675566"/>
                    </a:ext>
                  </a:extLst>
                </a:gridCol>
                <a:gridCol w="2219002">
                  <a:extLst>
                    <a:ext uri="{9D8B030D-6E8A-4147-A177-3AD203B41FA5}">
                      <a16:colId xmlns:a16="http://schemas.microsoft.com/office/drawing/2014/main" val="3003612036"/>
                    </a:ext>
                  </a:extLst>
                </a:gridCol>
              </a:tblGrid>
              <a:tr h="4384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881" marR="121881" marT="45728" marB="45728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Romiplostim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881" marR="121881" marT="45728" marB="45728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Eltrombopag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881" marR="121881" marT="45728" marB="45728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Avatrombopag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881" marR="121881" marT="45728" marB="45728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2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Uygulama şekli 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21881" marR="121881" marT="45728" marB="45728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SC/IV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21881" marR="121881" marT="45728" marB="45728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Oral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21881" marR="121881" marT="45728" marB="45728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Oral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21881" marR="121881" marT="45728" marB="45728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2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Diyetten etkilenme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21881" marR="121881" marT="45728" marB="45728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tr-TR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Hayır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21881" marR="121881" marT="45728" marB="45728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Evet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21881" marR="121881" marT="45728" marB="45728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tr-TR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Hayır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21881" marR="121881" marT="45728" marB="45728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2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Katyonlarla etkileşim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21881" marR="121881" marT="45728" marB="45728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tr-TR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Hayır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21881" marR="121881" marT="45728" marB="45728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tr-TR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Evet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21881" marR="121881" marT="45728" marB="45728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tr-TR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Hayır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21881" marR="121881" marT="45728" marB="45728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2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400" b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Kcft</a:t>
                      </a:r>
                      <a:r>
                        <a:rPr kumimoji="0" lang="tr-TR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 doz ayarı 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21881" marR="121881" marT="45728" marB="45728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tr-TR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Hayır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21881" marR="121881" marT="45728" marB="45728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tr-TR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Evet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21881" marR="121881" marT="45728" marB="45728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tr-TR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Hayır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21881" marR="121881" marT="45728" marB="45728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1039119"/>
                  </a:ext>
                </a:extLst>
              </a:tr>
              <a:tr h="3372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KCFT yüksekliği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21881" marR="121881" marT="45728" marB="45728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tr-TR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Hayır 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21881" marR="121881" marT="45728" marB="45728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tr-TR" sz="1400" b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Evet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21881" marR="121881" marT="45728" marB="45728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tr-TR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Hayır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21881" marR="121881" marT="45728" marB="45728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9907551"/>
                  </a:ext>
                </a:extLst>
              </a:tr>
              <a:tr h="3372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Renal disfonksiyonda kullanım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21881" marR="121881" marT="45728" marB="45728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tr-TR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+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21881" marR="121881" marT="45728" marB="45728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tr-TR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+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21881" marR="121881" marT="45728" marB="45728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tr-TR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+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21881" marR="121881" marT="45728" marB="45728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3142666"/>
                  </a:ext>
                </a:extLst>
              </a:tr>
              <a:tr h="3372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Yarı ömür </a:t>
                      </a:r>
                      <a:r>
                        <a:rPr kumimoji="0" 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kumimoji="0" lang="tr-TR" sz="1400" b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sa</a:t>
                      </a:r>
                      <a:endParaRPr kumimoji="0" lang="en-US" sz="14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21881" marR="121881" marT="45728" marB="45728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120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21881" marR="121881" marT="45728" marB="45728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6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21881" marR="121881" marT="45728" marB="45728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18-21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21881" marR="121881" marT="45728" marB="45728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2433164"/>
                  </a:ext>
                </a:extLst>
              </a:tr>
              <a:tr h="3372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Gebelik 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21881" marR="121881" marT="45728" marB="45728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tr-TR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Hayır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21881" marR="121881" marT="45728" marB="45728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tr-TR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Hayır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21881" marR="121881" marT="45728" marB="45728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tr-TR" sz="14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Hayır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21881" marR="121881" marT="45728" marB="45728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8458320"/>
                  </a:ext>
                </a:extLst>
              </a:tr>
              <a:tr h="3372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TPO reseptör bağlanma bölgesi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21881" marR="121881" marT="45728" marB="45728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Distal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21881" marR="121881" marT="45728" marB="45728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Transmembran</a:t>
                      </a:r>
                      <a:endParaRPr kumimoji="0" 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21881" marR="121881" marT="45728" marB="45728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Transmembran</a:t>
                      </a:r>
                      <a:endParaRPr kumimoji="0" 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21881" marR="121881" marT="45728" marB="45728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72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Jak</a:t>
                      </a: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/stat aktivasyonu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21881" marR="121881" marT="45728" marB="45728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4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++++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21881" marR="121881" marT="45728" marB="45728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+</a:t>
                      </a:r>
                    </a:p>
                  </a:txBody>
                  <a:tcPr marL="121881" marR="121881" marT="45728" marB="45728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+</a:t>
                      </a:r>
                    </a:p>
                  </a:txBody>
                  <a:tcPr marL="121881" marR="121881" marT="45728" marB="45728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72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Trombosit</a:t>
                      </a: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 aktivasyonunu arttıran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21881" marR="121881" marT="45728" marB="45728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++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21881" marR="121881" marT="45728" marB="45728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121881" marR="121881" marT="45728" marB="45728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121881" marR="121881" marT="45728" marB="45728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72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Endojen</a:t>
                      </a: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 TPO ile yarışan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21881" marR="121881" marT="45728" marB="45728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++++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21881" marR="121881" marT="45728" marB="45728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121881" marR="121881" marT="45728" marB="45728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121881" marR="121881" marT="45728" marB="45728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72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Endojen</a:t>
                      </a: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 TPO etkisini arttıran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21881" marR="121881" marT="45728" marB="45728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-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21881" marR="121881" marT="45728" marB="45728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+++</a:t>
                      </a:r>
                    </a:p>
                  </a:txBody>
                  <a:tcPr marL="121881" marR="121881" marT="45728" marB="45728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+++</a:t>
                      </a:r>
                    </a:p>
                  </a:txBody>
                  <a:tcPr marL="121881" marR="121881" marT="45728" marB="45728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5" name="Başlık 1">
            <a:extLst>
              <a:ext uri="{FF2B5EF4-FFF2-40B4-BE49-F238E27FC236}">
                <a16:creationId xmlns:a16="http://schemas.microsoft.com/office/drawing/2014/main" id="{7796B5A8-C58B-72F1-4223-7A54E0C859A5}"/>
              </a:ext>
            </a:extLst>
          </p:cNvPr>
          <p:cNvSpPr txBox="1">
            <a:spLocks/>
          </p:cNvSpPr>
          <p:nvPr/>
        </p:nvSpPr>
        <p:spPr>
          <a:xfrm>
            <a:off x="2223431" y="312160"/>
            <a:ext cx="8301695" cy="1052945"/>
          </a:xfrm>
          <a:prstGeom prst="rect">
            <a:avLst/>
          </a:prstGeom>
          <a:scene3d>
            <a:camera prst="orthographicFront">
              <a:rot lat="1500000" lon="0" rev="5400000"/>
            </a:camera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endParaRPr lang="tr-TR" dirty="0">
              <a:solidFill>
                <a:srgbClr val="002060"/>
              </a:solidFill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2143125" y="6414655"/>
            <a:ext cx="9858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dirty="0" smtClean="0"/>
              <a:t>Matzdorff A, </a:t>
            </a:r>
            <a:r>
              <a:rPr lang="tr-TR" sz="800" dirty="0" err="1" smtClean="0"/>
              <a:t>Alesci</a:t>
            </a:r>
            <a:r>
              <a:rPr lang="tr-TR" sz="800" dirty="0" smtClean="0"/>
              <a:t> SR et al. </a:t>
            </a:r>
            <a:r>
              <a:rPr lang="tr-TR" sz="800" dirty="0" err="1" smtClean="0"/>
              <a:t>Expert</a:t>
            </a:r>
            <a:r>
              <a:rPr lang="tr-TR" sz="800" dirty="0" smtClean="0"/>
              <a:t> </a:t>
            </a:r>
            <a:r>
              <a:rPr lang="tr-TR" sz="800" dirty="0" err="1" smtClean="0"/>
              <a:t>Report</a:t>
            </a:r>
            <a:r>
              <a:rPr lang="tr-TR" sz="800" dirty="0" smtClean="0"/>
              <a:t> on </a:t>
            </a:r>
            <a:r>
              <a:rPr lang="tr-TR" sz="800" dirty="0" err="1" smtClean="0"/>
              <a:t>Immune</a:t>
            </a:r>
            <a:r>
              <a:rPr lang="tr-TR" sz="800" dirty="0" smtClean="0"/>
              <a:t> </a:t>
            </a:r>
            <a:r>
              <a:rPr lang="tr-TR" sz="800" dirty="0" err="1" smtClean="0"/>
              <a:t>Thrombocytopenia</a:t>
            </a:r>
            <a:r>
              <a:rPr lang="tr-TR" sz="800" dirty="0" smtClean="0"/>
              <a:t>: </a:t>
            </a:r>
            <a:r>
              <a:rPr lang="tr-TR" sz="800" dirty="0" err="1" smtClean="0"/>
              <a:t>Current</a:t>
            </a:r>
            <a:r>
              <a:rPr lang="tr-TR" sz="800" dirty="0" smtClean="0"/>
              <a:t> </a:t>
            </a:r>
            <a:r>
              <a:rPr lang="tr-TR" sz="800" dirty="0" err="1" smtClean="0"/>
              <a:t>Diagnostics</a:t>
            </a:r>
            <a:r>
              <a:rPr lang="tr-TR" sz="800" dirty="0" smtClean="0"/>
              <a:t> </a:t>
            </a:r>
            <a:r>
              <a:rPr lang="tr-TR" sz="800" dirty="0" err="1" smtClean="0"/>
              <a:t>and</a:t>
            </a:r>
            <a:r>
              <a:rPr lang="tr-TR" sz="800" dirty="0" smtClean="0"/>
              <a:t> </a:t>
            </a:r>
            <a:r>
              <a:rPr lang="tr-TR" sz="800" dirty="0" err="1" smtClean="0"/>
              <a:t>Treatment</a:t>
            </a:r>
            <a:r>
              <a:rPr lang="tr-TR" sz="800" dirty="0" smtClean="0"/>
              <a:t> - </a:t>
            </a:r>
            <a:r>
              <a:rPr lang="tr-TR" sz="800" dirty="0" err="1" smtClean="0"/>
              <a:t>Recommendations</a:t>
            </a:r>
            <a:r>
              <a:rPr lang="tr-TR" sz="800" dirty="0" smtClean="0"/>
              <a:t> </a:t>
            </a:r>
            <a:r>
              <a:rPr lang="tr-TR" sz="800" dirty="0" err="1" smtClean="0"/>
              <a:t>from</a:t>
            </a:r>
            <a:r>
              <a:rPr lang="tr-TR" sz="800" dirty="0" smtClean="0"/>
              <a:t> an </a:t>
            </a:r>
            <a:r>
              <a:rPr lang="tr-TR" sz="800" dirty="0" err="1" smtClean="0"/>
              <a:t>Expert</a:t>
            </a:r>
            <a:r>
              <a:rPr lang="tr-TR" sz="800" dirty="0" smtClean="0"/>
              <a:t> </a:t>
            </a:r>
            <a:r>
              <a:rPr lang="tr-TR" sz="800" dirty="0" err="1" smtClean="0"/>
              <a:t>Group</a:t>
            </a:r>
            <a:r>
              <a:rPr lang="tr-TR" sz="800" dirty="0" smtClean="0"/>
              <a:t> </a:t>
            </a:r>
            <a:r>
              <a:rPr lang="tr-TR" sz="800" dirty="0" err="1" smtClean="0"/>
              <a:t>from</a:t>
            </a:r>
            <a:r>
              <a:rPr lang="tr-TR" sz="800" dirty="0" smtClean="0"/>
              <a:t> </a:t>
            </a:r>
            <a:r>
              <a:rPr lang="tr-TR" sz="800" dirty="0" err="1" smtClean="0"/>
              <a:t>Austria</a:t>
            </a:r>
            <a:r>
              <a:rPr lang="tr-TR" sz="800" dirty="0" smtClean="0"/>
              <a:t>, </a:t>
            </a:r>
            <a:r>
              <a:rPr lang="tr-TR" sz="800" dirty="0" err="1" smtClean="0"/>
              <a:t>Germany</a:t>
            </a:r>
            <a:r>
              <a:rPr lang="tr-TR" sz="800" dirty="0" smtClean="0"/>
              <a:t>, </a:t>
            </a:r>
            <a:r>
              <a:rPr lang="tr-TR" sz="800" dirty="0" err="1" smtClean="0"/>
              <a:t>and</a:t>
            </a:r>
            <a:r>
              <a:rPr lang="tr-TR" sz="800" dirty="0" smtClean="0"/>
              <a:t> </a:t>
            </a:r>
            <a:r>
              <a:rPr lang="tr-TR" sz="800" dirty="0" err="1" smtClean="0"/>
              <a:t>Switzerland</a:t>
            </a:r>
            <a:r>
              <a:rPr lang="tr-TR" sz="800" dirty="0" smtClean="0"/>
              <a:t>. </a:t>
            </a:r>
            <a:r>
              <a:rPr lang="tr-TR" sz="800" dirty="0" err="1" smtClean="0"/>
              <a:t>Oncol</a:t>
            </a:r>
            <a:r>
              <a:rPr lang="tr-TR" sz="800" dirty="0" smtClean="0"/>
              <a:t> </a:t>
            </a:r>
            <a:r>
              <a:rPr lang="tr-TR" sz="800" dirty="0" err="1" smtClean="0"/>
              <a:t>Res</a:t>
            </a:r>
            <a:r>
              <a:rPr lang="tr-TR" sz="800" dirty="0" smtClean="0"/>
              <a:t> </a:t>
            </a:r>
            <a:r>
              <a:rPr lang="tr-TR" sz="800" dirty="0" err="1" smtClean="0"/>
              <a:t>Treat</a:t>
            </a:r>
            <a:r>
              <a:rPr lang="tr-TR" sz="800" dirty="0" smtClean="0"/>
              <a:t>. </a:t>
            </a:r>
          </a:p>
          <a:p>
            <a:r>
              <a:rPr lang="tr-TR" sz="800" dirty="0" smtClean="0"/>
              <a:t>2023;46 </a:t>
            </a:r>
            <a:r>
              <a:rPr lang="tr-TR" sz="800" dirty="0" err="1" smtClean="0"/>
              <a:t>Suppl</a:t>
            </a:r>
            <a:r>
              <a:rPr lang="tr-TR" sz="800" dirty="0" smtClean="0"/>
              <a:t> 2:5-44.</a:t>
            </a:r>
            <a:endParaRPr lang="tr-TR" sz="800" dirty="0"/>
          </a:p>
        </p:txBody>
      </p:sp>
    </p:spTree>
    <p:extLst>
      <p:ext uri="{BB962C8B-B14F-4D97-AF65-F5344CB8AC3E}">
        <p14:creationId xmlns:p14="http://schemas.microsoft.com/office/powerpoint/2010/main" val="369737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8A126105-818C-9FDB-F06D-962DF779ED95}"/>
              </a:ext>
            </a:extLst>
          </p:cNvPr>
          <p:cNvSpPr txBox="1"/>
          <p:nvPr/>
        </p:nvSpPr>
        <p:spPr>
          <a:xfrm>
            <a:off x="2036618" y="6335918"/>
            <a:ext cx="101553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dirty="0" smtClean="0"/>
              <a:t>-</a:t>
            </a:r>
            <a:r>
              <a:rPr lang="tr-TR" sz="800" dirty="0" err="1" smtClean="0"/>
              <a:t>Ghanima</a:t>
            </a:r>
            <a:r>
              <a:rPr lang="tr-TR" sz="800" dirty="0" smtClean="0"/>
              <a:t> W, Cooper N, et al.  </a:t>
            </a:r>
            <a:r>
              <a:rPr lang="tr-TR" sz="800" dirty="0" err="1" smtClean="0"/>
              <a:t>Thrombopoietin</a:t>
            </a:r>
            <a:r>
              <a:rPr lang="tr-TR" sz="800" dirty="0" smtClean="0"/>
              <a:t> </a:t>
            </a:r>
            <a:r>
              <a:rPr lang="tr-TR" sz="800" dirty="0" err="1" smtClean="0"/>
              <a:t>receptor</a:t>
            </a:r>
            <a:r>
              <a:rPr lang="tr-TR" sz="800" dirty="0" smtClean="0"/>
              <a:t> </a:t>
            </a:r>
            <a:r>
              <a:rPr lang="tr-TR" sz="800" dirty="0" err="1" smtClean="0"/>
              <a:t>agonists</a:t>
            </a:r>
            <a:r>
              <a:rPr lang="tr-TR" sz="800" dirty="0" smtClean="0"/>
              <a:t>: ten </a:t>
            </a:r>
            <a:r>
              <a:rPr lang="tr-TR" sz="800" dirty="0" err="1" smtClean="0"/>
              <a:t>years</a:t>
            </a:r>
            <a:r>
              <a:rPr lang="tr-TR" sz="800" dirty="0" smtClean="0"/>
              <a:t> </a:t>
            </a:r>
            <a:r>
              <a:rPr lang="tr-TR" sz="800" dirty="0" err="1" smtClean="0"/>
              <a:t>later</a:t>
            </a:r>
            <a:r>
              <a:rPr lang="tr-TR" sz="800" dirty="0" smtClean="0"/>
              <a:t>. </a:t>
            </a:r>
            <a:r>
              <a:rPr lang="tr-TR" sz="800" dirty="0" err="1" smtClean="0"/>
              <a:t>Haematologica</a:t>
            </a:r>
            <a:r>
              <a:rPr lang="tr-TR" sz="800" dirty="0" smtClean="0"/>
              <a:t>. 2019 </a:t>
            </a:r>
            <a:r>
              <a:rPr lang="tr-TR" sz="800" dirty="0" err="1" smtClean="0"/>
              <a:t>Jun</a:t>
            </a:r>
            <a:r>
              <a:rPr lang="tr-TR" sz="800" dirty="0" smtClean="0"/>
              <a:t>;10</a:t>
            </a:r>
          </a:p>
          <a:p>
            <a:r>
              <a:rPr lang="tr-TR" sz="800" dirty="0" smtClean="0"/>
              <a:t>-</a:t>
            </a:r>
            <a:r>
              <a:rPr lang="tr-TR" sz="800" dirty="0" err="1" smtClean="0"/>
              <a:t>Ghanima</a:t>
            </a:r>
            <a:r>
              <a:rPr lang="tr-TR" sz="800" dirty="0" smtClean="0"/>
              <a:t> W, </a:t>
            </a:r>
            <a:r>
              <a:rPr lang="tr-TR" sz="800" dirty="0" err="1" smtClean="0"/>
              <a:t>Cuker</a:t>
            </a:r>
            <a:r>
              <a:rPr lang="tr-TR" sz="800" dirty="0" smtClean="0"/>
              <a:t> A, </a:t>
            </a:r>
            <a:r>
              <a:rPr lang="tr-TR" sz="800" dirty="0" err="1" smtClean="0"/>
              <a:t>Michel</a:t>
            </a:r>
            <a:r>
              <a:rPr lang="tr-TR" sz="800" dirty="0" smtClean="0"/>
              <a:t> M. </a:t>
            </a:r>
            <a:r>
              <a:rPr lang="tr-TR" sz="800" dirty="0" err="1" smtClean="0"/>
              <a:t>Insights</a:t>
            </a:r>
            <a:r>
              <a:rPr lang="tr-TR" sz="800" dirty="0" smtClean="0"/>
              <a:t> on </a:t>
            </a:r>
            <a:r>
              <a:rPr lang="tr-TR" sz="800" dirty="0" err="1" smtClean="0"/>
              <a:t>treatment</a:t>
            </a:r>
            <a:r>
              <a:rPr lang="tr-TR" sz="800" dirty="0" smtClean="0"/>
              <a:t> of </a:t>
            </a:r>
            <a:r>
              <a:rPr lang="tr-TR" sz="800" dirty="0" err="1" smtClean="0"/>
              <a:t>adult</a:t>
            </a:r>
            <a:r>
              <a:rPr lang="tr-TR" sz="800" dirty="0" smtClean="0"/>
              <a:t> ITP: </a:t>
            </a:r>
            <a:r>
              <a:rPr lang="tr-TR" sz="800" dirty="0" err="1" smtClean="0"/>
              <a:t>algorithm</a:t>
            </a:r>
            <a:r>
              <a:rPr lang="tr-TR" sz="800" dirty="0" smtClean="0"/>
              <a:t> </a:t>
            </a:r>
            <a:r>
              <a:rPr lang="tr-TR" sz="800" dirty="0" err="1" smtClean="0"/>
              <a:t>for</a:t>
            </a:r>
            <a:r>
              <a:rPr lang="tr-TR" sz="800" dirty="0" smtClean="0"/>
              <a:t> </a:t>
            </a:r>
            <a:r>
              <a:rPr lang="tr-TR" sz="800" dirty="0" err="1" smtClean="0"/>
              <a:t>management</a:t>
            </a:r>
            <a:r>
              <a:rPr lang="tr-TR" sz="800" dirty="0" smtClean="0"/>
              <a:t> </a:t>
            </a:r>
            <a:r>
              <a:rPr lang="tr-TR" sz="800" dirty="0" err="1" smtClean="0"/>
              <a:t>and</a:t>
            </a:r>
            <a:r>
              <a:rPr lang="tr-TR" sz="800" dirty="0" smtClean="0"/>
              <a:t> role of </a:t>
            </a:r>
            <a:r>
              <a:rPr lang="tr-TR" sz="800" dirty="0" err="1" smtClean="0"/>
              <a:t>multimodal</a:t>
            </a:r>
            <a:r>
              <a:rPr lang="tr-TR" sz="800" dirty="0" smtClean="0"/>
              <a:t> </a:t>
            </a:r>
            <a:r>
              <a:rPr lang="tr-TR" sz="800" dirty="0" err="1" smtClean="0"/>
              <a:t>therapy</a:t>
            </a:r>
            <a:r>
              <a:rPr lang="tr-TR" sz="800" dirty="0" smtClean="0"/>
              <a:t>. </a:t>
            </a:r>
            <a:r>
              <a:rPr lang="tr-TR" sz="800" dirty="0" err="1" smtClean="0"/>
              <a:t>Hematology</a:t>
            </a:r>
            <a:r>
              <a:rPr lang="tr-TR" sz="800" dirty="0" smtClean="0"/>
              <a:t> </a:t>
            </a:r>
            <a:r>
              <a:rPr lang="tr-TR" sz="800" dirty="0" err="1" smtClean="0"/>
              <a:t>Am</a:t>
            </a:r>
            <a:r>
              <a:rPr lang="tr-TR" sz="800" dirty="0" smtClean="0"/>
              <a:t> </a:t>
            </a:r>
            <a:r>
              <a:rPr lang="tr-TR" sz="800" dirty="0" err="1" smtClean="0"/>
              <a:t>Soc</a:t>
            </a:r>
            <a:r>
              <a:rPr lang="tr-TR" sz="800" dirty="0" smtClean="0"/>
              <a:t> </a:t>
            </a:r>
            <a:r>
              <a:rPr lang="tr-TR" sz="800" dirty="0" err="1" smtClean="0"/>
              <a:t>Hematol</a:t>
            </a:r>
            <a:r>
              <a:rPr lang="tr-TR" sz="800" dirty="0" smtClean="0"/>
              <a:t> </a:t>
            </a:r>
            <a:r>
              <a:rPr lang="tr-TR" sz="800" dirty="0" err="1" smtClean="0"/>
              <a:t>Educ</a:t>
            </a:r>
            <a:r>
              <a:rPr lang="tr-TR" sz="800" dirty="0" smtClean="0"/>
              <a:t> Program. 2024 </a:t>
            </a:r>
            <a:r>
              <a:rPr lang="tr-TR" sz="800" dirty="0" err="1" smtClean="0"/>
              <a:t>Dec</a:t>
            </a:r>
            <a:r>
              <a:rPr lang="tr-TR" sz="800" dirty="0" smtClean="0"/>
              <a:t> 6;2024(1):678-6844(6):1112-1123. </a:t>
            </a:r>
            <a:endParaRPr lang="tr-TR" sz="800" dirty="0">
              <a:solidFill>
                <a:schemeClr val="accent1"/>
              </a:solidFill>
            </a:endParaRPr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60B126E3-91CC-619B-61E8-954F269F7FC4}"/>
              </a:ext>
            </a:extLst>
          </p:cNvPr>
          <p:cNvSpPr txBox="1">
            <a:spLocks/>
          </p:cNvSpPr>
          <p:nvPr/>
        </p:nvSpPr>
        <p:spPr>
          <a:xfrm>
            <a:off x="1468686" y="507054"/>
            <a:ext cx="8875712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b="1" dirty="0" smtClean="0"/>
              <a:t>TPO-RA YAN ETKİLERİ</a:t>
            </a:r>
            <a:endParaRPr lang="tr-TR" b="1" dirty="0"/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E47C6870-B415-BA30-E56C-6F40303E4F55}"/>
              </a:ext>
            </a:extLst>
          </p:cNvPr>
          <p:cNvSpPr/>
          <p:nvPr/>
        </p:nvSpPr>
        <p:spPr>
          <a:xfrm>
            <a:off x="605790" y="2313709"/>
            <a:ext cx="6672504" cy="336665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tr-TR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>
              <a:solidFill>
                <a:schemeClr val="tx1"/>
              </a:solidFill>
            </a:endParaRPr>
          </a:p>
          <a:p>
            <a:pPr algn="ctr"/>
            <a:r>
              <a:rPr lang="tr-TR" dirty="0">
                <a:solidFill>
                  <a:schemeClr val="tx1"/>
                </a:solidFill>
              </a:rPr>
              <a:t>%10-50 </a:t>
            </a:r>
            <a:r>
              <a:rPr lang="tr-TR" dirty="0" smtClean="0">
                <a:solidFill>
                  <a:schemeClr val="tx1"/>
                </a:solidFill>
              </a:rPr>
              <a:t>MF-1 </a:t>
            </a:r>
            <a:endParaRPr lang="tr-TR" dirty="0">
              <a:solidFill>
                <a:schemeClr val="tx1"/>
              </a:solidFill>
            </a:endParaRPr>
          </a:p>
          <a:p>
            <a:pPr algn="ctr"/>
            <a:r>
              <a:rPr lang="tr-TR" dirty="0">
                <a:solidFill>
                  <a:schemeClr val="tx1"/>
                </a:solidFill>
              </a:rPr>
              <a:t>%18 </a:t>
            </a:r>
            <a:r>
              <a:rPr lang="tr-TR" dirty="0" smtClean="0">
                <a:solidFill>
                  <a:schemeClr val="tx1"/>
                </a:solidFill>
              </a:rPr>
              <a:t>MF-2 </a:t>
            </a:r>
            <a:r>
              <a:rPr lang="tr-TR" dirty="0">
                <a:solidFill>
                  <a:schemeClr val="tx1"/>
                </a:solidFill>
              </a:rPr>
              <a:t>(1 çalışma, 2,5 yıl takip)</a:t>
            </a:r>
          </a:p>
          <a:p>
            <a:pPr algn="ctr"/>
            <a:r>
              <a:rPr lang="tr-TR" dirty="0">
                <a:solidFill>
                  <a:schemeClr val="tx1"/>
                </a:solidFill>
              </a:rPr>
              <a:t>&lt;%10 </a:t>
            </a:r>
            <a:r>
              <a:rPr lang="tr-TR" dirty="0" smtClean="0">
                <a:solidFill>
                  <a:schemeClr val="tx1"/>
                </a:solidFill>
              </a:rPr>
              <a:t>MF-2 (</a:t>
            </a:r>
            <a:r>
              <a:rPr lang="tr-TR" dirty="0">
                <a:solidFill>
                  <a:schemeClr val="tx1"/>
                </a:solidFill>
              </a:rPr>
              <a:t>3 çalışma )</a:t>
            </a:r>
          </a:p>
          <a:p>
            <a:pPr algn="ctr"/>
            <a:r>
              <a:rPr lang="tr-TR" dirty="0">
                <a:solidFill>
                  <a:schemeClr val="tx1"/>
                </a:solidFill>
              </a:rPr>
              <a:t>MF-3 çok nadir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u="sng" dirty="0">
                <a:solidFill>
                  <a:schemeClr val="tx1"/>
                </a:solidFill>
              </a:rPr>
              <a:t>Kesildiğinde  </a:t>
            </a:r>
            <a:r>
              <a:rPr lang="tr-TR" u="sng" dirty="0" err="1">
                <a:solidFill>
                  <a:schemeClr val="tx1"/>
                </a:solidFill>
              </a:rPr>
              <a:t>fibrozis</a:t>
            </a:r>
            <a:r>
              <a:rPr lang="tr-TR" u="sng" dirty="0">
                <a:solidFill>
                  <a:schemeClr val="tx1"/>
                </a:solidFill>
              </a:rPr>
              <a:t> geriliyor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tx1"/>
                </a:solidFill>
              </a:rPr>
              <a:t>ITP hastalarının kemik iliğinde normalde de </a:t>
            </a:r>
            <a:r>
              <a:rPr lang="tr-TR" dirty="0" err="1">
                <a:solidFill>
                  <a:schemeClr val="tx1"/>
                </a:solidFill>
              </a:rPr>
              <a:t>fibroz</a:t>
            </a:r>
            <a:r>
              <a:rPr lang="tr-TR" dirty="0">
                <a:solidFill>
                  <a:schemeClr val="tx1"/>
                </a:solidFill>
              </a:rPr>
              <a:t> tespit ediliyor (7/32 hasta </a:t>
            </a:r>
            <a:r>
              <a:rPr lang="tr-TR" dirty="0">
                <a:solidFill>
                  <a:schemeClr val="tx1"/>
                </a:solidFill>
                <a:sym typeface="Wingdings" panose="05000000000000000000" pitchFamily="2" charset="2"/>
              </a:rPr>
              <a:t>%23</a:t>
            </a:r>
            <a:r>
              <a:rPr lang="tr-TR" dirty="0">
                <a:solidFill>
                  <a:schemeClr val="tx1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>
                <a:solidFill>
                  <a:schemeClr val="tx1"/>
                </a:solidFill>
              </a:rPr>
              <a:t>Romiplostim</a:t>
            </a:r>
            <a:r>
              <a:rPr lang="tr-TR" dirty="0">
                <a:solidFill>
                  <a:schemeClr val="tx1"/>
                </a:solidFill>
              </a:rPr>
              <a:t>  %5,3 </a:t>
            </a:r>
            <a:r>
              <a:rPr lang="tr-TR" dirty="0" err="1">
                <a:solidFill>
                  <a:schemeClr val="tx1"/>
                </a:solidFill>
              </a:rPr>
              <a:t>grade</a:t>
            </a:r>
            <a:r>
              <a:rPr lang="tr-TR" dirty="0">
                <a:solidFill>
                  <a:schemeClr val="tx1"/>
                </a:solidFill>
              </a:rPr>
              <a:t> 2 </a:t>
            </a:r>
            <a:r>
              <a:rPr lang="tr-TR" dirty="0" smtClean="0">
                <a:solidFill>
                  <a:schemeClr val="tx1"/>
                </a:solidFill>
              </a:rPr>
              <a:t>Ret. </a:t>
            </a:r>
            <a:r>
              <a:rPr lang="tr-TR" dirty="0" err="1" smtClean="0">
                <a:solidFill>
                  <a:schemeClr val="tx1"/>
                </a:solidFill>
              </a:rPr>
              <a:t>fib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>
                <a:solidFill>
                  <a:schemeClr val="tx1"/>
                </a:solidFill>
              </a:rPr>
              <a:t>,%1,5 </a:t>
            </a:r>
            <a:r>
              <a:rPr lang="tr-TR" dirty="0" err="1">
                <a:solidFill>
                  <a:schemeClr val="tx1"/>
                </a:solidFill>
              </a:rPr>
              <a:t>kollojen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fib</a:t>
            </a:r>
            <a:r>
              <a:rPr lang="tr-TR" dirty="0">
                <a:solidFill>
                  <a:schemeClr val="tx1"/>
                </a:solidFill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>
                <a:solidFill>
                  <a:schemeClr val="tx1"/>
                </a:solidFill>
              </a:rPr>
              <a:t>E</a:t>
            </a:r>
            <a:r>
              <a:rPr lang="tr-TR" dirty="0" err="1" smtClean="0">
                <a:solidFill>
                  <a:schemeClr val="tx1"/>
                </a:solidFill>
              </a:rPr>
              <a:t>ltrombopag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>
                <a:solidFill>
                  <a:schemeClr val="tx1"/>
                </a:solidFill>
              </a:rPr>
              <a:t>%6,5 </a:t>
            </a:r>
            <a:r>
              <a:rPr lang="tr-TR" dirty="0" err="1">
                <a:solidFill>
                  <a:schemeClr val="tx1"/>
                </a:solidFill>
              </a:rPr>
              <a:t>kollojen</a:t>
            </a:r>
            <a:r>
              <a:rPr lang="tr-TR" dirty="0">
                <a:solidFill>
                  <a:schemeClr val="tx1"/>
                </a:solidFill>
              </a:rPr>
              <a:t> fibrozis  ve öncekine göre atış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>
                <a:solidFill>
                  <a:schemeClr val="tx1"/>
                </a:solidFill>
              </a:rPr>
              <a:t>K.iliği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bx</a:t>
            </a:r>
            <a:r>
              <a:rPr lang="tr-TR" dirty="0">
                <a:solidFill>
                  <a:schemeClr val="tx1"/>
                </a:solidFill>
              </a:rPr>
              <a:t> rutinde önerilmiyor. &gt;2 yıl  tedavi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tx1"/>
                </a:solidFill>
              </a:rPr>
              <a:t>Tedavi süresi ve dozuyla ilişki gösterilmemiş</a:t>
            </a:r>
          </a:p>
          <a:p>
            <a:pPr algn="ctr"/>
            <a:endParaRPr lang="tr-TR" dirty="0">
              <a:solidFill>
                <a:schemeClr val="tx1"/>
              </a:solidFill>
            </a:endParaRPr>
          </a:p>
          <a:p>
            <a:pPr algn="ctr"/>
            <a:endParaRPr lang="tr-TR" dirty="0">
              <a:solidFill>
                <a:schemeClr val="tx1"/>
              </a:solidFill>
            </a:endParaRPr>
          </a:p>
          <a:p>
            <a:pPr algn="ctr"/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3BC4AA2D-1CB9-259E-BE17-8384DF0580A9}"/>
              </a:ext>
            </a:extLst>
          </p:cNvPr>
          <p:cNvSpPr txBox="1"/>
          <p:nvPr/>
        </p:nvSpPr>
        <p:spPr>
          <a:xfrm rot="10800000" flipV="1">
            <a:off x="765943" y="1492561"/>
            <a:ext cx="5316202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</a:rPr>
              <a:t>Kemik </a:t>
            </a:r>
            <a:r>
              <a:rPr lang="tr-TR" sz="2800" b="1" dirty="0" smtClean="0">
                <a:solidFill>
                  <a:schemeClr val="bg1"/>
                </a:solidFill>
              </a:rPr>
              <a:t>iliği </a:t>
            </a:r>
            <a:r>
              <a:rPr lang="tr-TR" sz="2800" b="1" dirty="0" err="1" smtClean="0">
                <a:solidFill>
                  <a:schemeClr val="bg1"/>
                </a:solidFill>
              </a:rPr>
              <a:t>fibrozisi</a:t>
            </a:r>
            <a:r>
              <a:rPr lang="tr-TR" sz="2800" b="1" dirty="0" smtClean="0">
                <a:solidFill>
                  <a:schemeClr val="bg1"/>
                </a:solidFill>
              </a:rPr>
              <a:t> </a:t>
            </a:r>
            <a:endParaRPr lang="tr-TR" sz="2800" b="1" dirty="0">
              <a:solidFill>
                <a:schemeClr val="bg1"/>
              </a:solidFill>
            </a:endParaRP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78E9043C-AF57-D832-E62D-4414DB8A5AA3}"/>
              </a:ext>
            </a:extLst>
          </p:cNvPr>
          <p:cNvSpPr/>
          <p:nvPr/>
        </p:nvSpPr>
        <p:spPr>
          <a:xfrm>
            <a:off x="7550728" y="2168268"/>
            <a:ext cx="4405745" cy="273030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tx1"/>
                </a:solidFill>
              </a:rPr>
              <a:t>Hastalığın kendisine ait </a:t>
            </a:r>
            <a:r>
              <a:rPr lang="tr-TR" dirty="0" err="1">
                <a:solidFill>
                  <a:schemeClr val="tx1"/>
                </a:solidFill>
              </a:rPr>
              <a:t>tromboemboli</a:t>
            </a:r>
            <a:r>
              <a:rPr lang="tr-TR" dirty="0">
                <a:solidFill>
                  <a:schemeClr val="tx1"/>
                </a:solidFill>
              </a:rPr>
              <a:t> risk artışı söz konusu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b="0" i="0" dirty="0">
                <a:solidFill>
                  <a:schemeClr val="tx1"/>
                </a:solidFill>
                <a:effectLst/>
              </a:rPr>
              <a:t>TPO-RA tedavisi ile 2-3 kat daha yüksek (yıllık </a:t>
            </a:r>
            <a:r>
              <a:rPr lang="tr-TR" b="0" i="0" dirty="0" err="1" smtClean="0">
                <a:solidFill>
                  <a:schemeClr val="tx1"/>
                </a:solidFill>
                <a:effectLst/>
              </a:rPr>
              <a:t>t</a:t>
            </a:r>
            <a:r>
              <a:rPr lang="tr-TR" dirty="0" err="1" smtClean="0">
                <a:solidFill>
                  <a:schemeClr val="tx1"/>
                </a:solidFill>
              </a:rPr>
              <a:t>romboembolik</a:t>
            </a:r>
            <a:r>
              <a:rPr lang="tr-TR" dirty="0" smtClean="0">
                <a:solidFill>
                  <a:schemeClr val="tx1"/>
                </a:solidFill>
              </a:rPr>
              <a:t> olay  TEO </a:t>
            </a:r>
            <a:r>
              <a:rPr lang="tr-TR" b="0" i="0" dirty="0" err="1" smtClean="0">
                <a:solidFill>
                  <a:schemeClr val="tx1"/>
                </a:solidFill>
                <a:effectLst/>
              </a:rPr>
              <a:t>insidansı</a:t>
            </a:r>
            <a:r>
              <a:rPr lang="tr-TR" b="0" i="0" dirty="0" smtClean="0">
                <a:solidFill>
                  <a:schemeClr val="tx1"/>
                </a:solidFill>
                <a:effectLst/>
              </a:rPr>
              <a:t> </a:t>
            </a:r>
            <a:r>
              <a:rPr lang="tr-TR" dirty="0" smtClean="0">
                <a:solidFill>
                  <a:schemeClr val="tx1"/>
                </a:solidFill>
              </a:rPr>
              <a:t>%</a:t>
            </a:r>
            <a:r>
              <a:rPr lang="tr-TR" dirty="0">
                <a:solidFill>
                  <a:schemeClr val="tx1"/>
                </a:solidFill>
              </a:rPr>
              <a:t>4-7)</a:t>
            </a:r>
            <a:endParaRPr lang="tr-TR" b="0" i="0" dirty="0">
              <a:solidFill>
                <a:schemeClr val="tx1"/>
              </a:solidFill>
              <a:effectLst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tx1"/>
                </a:solidFill>
              </a:rPr>
              <a:t>İlk TEO zamanı </a:t>
            </a:r>
            <a:r>
              <a:rPr lang="en-US" dirty="0" err="1">
                <a:solidFill>
                  <a:schemeClr val="tx1"/>
                </a:solidFill>
              </a:rPr>
              <a:t>birinci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yılda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meydana</a:t>
            </a:r>
            <a:r>
              <a:rPr lang="en-US" dirty="0">
                <a:solidFill>
                  <a:schemeClr val="tx1"/>
                </a:solidFill>
              </a:rPr>
              <a:t> gel</a:t>
            </a:r>
            <a:r>
              <a:rPr lang="tr-TR" dirty="0" err="1">
                <a:solidFill>
                  <a:schemeClr val="tx1"/>
                </a:solidFill>
              </a:rPr>
              <a:t>miş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ve</a:t>
            </a:r>
            <a:r>
              <a:rPr lang="en-US" dirty="0">
                <a:solidFill>
                  <a:schemeClr val="tx1"/>
                </a:solidFill>
              </a:rPr>
              <a:t> 4 </a:t>
            </a:r>
            <a:r>
              <a:rPr lang="en-US" dirty="0" err="1">
                <a:solidFill>
                  <a:schemeClr val="tx1"/>
                </a:solidFill>
              </a:rPr>
              <a:t>yıl</a:t>
            </a:r>
            <a:r>
              <a:rPr lang="tr-TR" dirty="0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sonra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tr-TR" dirty="0" smtClean="0">
                <a:solidFill>
                  <a:schemeClr val="tx1"/>
                </a:solidFill>
              </a:rPr>
              <a:t>gözlenmemiştir.</a:t>
            </a:r>
            <a:endParaRPr lang="tr-TR" dirty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dirty="0">
              <a:solidFill>
                <a:schemeClr val="tx1"/>
              </a:solidFill>
            </a:endParaRPr>
          </a:p>
          <a:p>
            <a:pPr lvl="0"/>
            <a:endParaRPr lang="tr-TR" dirty="0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598B6B12-BE6D-39D3-501F-BB961A58C659}"/>
              </a:ext>
            </a:extLst>
          </p:cNvPr>
          <p:cNvSpPr txBox="1"/>
          <p:nvPr/>
        </p:nvSpPr>
        <p:spPr>
          <a:xfrm rot="10800000" flipV="1">
            <a:off x="8010571" y="1493729"/>
            <a:ext cx="303657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chemeClr val="bg1"/>
                </a:solidFill>
              </a:rPr>
              <a:t>TROMBOZ </a:t>
            </a:r>
          </a:p>
        </p:txBody>
      </p:sp>
    </p:spTree>
    <p:extLst>
      <p:ext uri="{BB962C8B-B14F-4D97-AF65-F5344CB8AC3E}">
        <p14:creationId xmlns:p14="http://schemas.microsoft.com/office/powerpoint/2010/main" val="194456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8546831A-73CD-4F8E-9FF8-D931364866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759" y="624518"/>
            <a:ext cx="10872444" cy="716922"/>
          </a:xfrm>
        </p:spPr>
        <p:txBody>
          <a:bodyPr/>
          <a:lstStyle/>
          <a:p>
            <a:pPr algn="ctr"/>
            <a:r>
              <a:rPr lang="tr-TR" altLang="en-US" b="1" dirty="0" smtClean="0"/>
              <a:t>FOSTAMATİNİB (SYK İNH) </a:t>
            </a:r>
            <a:endParaRPr lang="en-US" altLang="en-US" b="1" dirty="0"/>
          </a:p>
        </p:txBody>
      </p:sp>
      <p:sp>
        <p:nvSpPr>
          <p:cNvPr id="9221" name="Text Box 11">
            <a:extLst>
              <a:ext uri="{FF2B5EF4-FFF2-40B4-BE49-F238E27FC236}">
                <a16:creationId xmlns:a16="http://schemas.microsoft.com/office/drawing/2014/main" id="{0B865CED-4EF9-403A-B72A-0302F40DC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2508" y="6336360"/>
            <a:ext cx="767541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Wingdings" panose="05000000000000000000" pitchFamily="2" charset="2"/>
              <a:buChar char="§"/>
              <a:defRPr sz="2800">
                <a:solidFill>
                  <a:srgbClr val="FEFDDE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600">
                <a:solidFill>
                  <a:srgbClr val="FEFDDE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400">
                <a:solidFill>
                  <a:srgbClr val="FEFDDE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rgbClr val="FEFDDE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</a:defRPr>
            </a:lvl9pPr>
          </a:lstStyle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tr-TR" sz="800" dirty="0" err="1" smtClean="0">
                <a:solidFill>
                  <a:schemeClr val="tx1"/>
                </a:solidFill>
              </a:rPr>
              <a:t>Newland</a:t>
            </a:r>
            <a:r>
              <a:rPr lang="tr-TR" sz="800" dirty="0" smtClean="0">
                <a:solidFill>
                  <a:schemeClr val="tx1"/>
                </a:solidFill>
              </a:rPr>
              <a:t> A et al. </a:t>
            </a:r>
            <a:r>
              <a:rPr lang="tr-TR" sz="800" dirty="0" err="1" smtClean="0">
                <a:solidFill>
                  <a:schemeClr val="tx1"/>
                </a:solidFill>
              </a:rPr>
              <a:t>Fostamatinib</a:t>
            </a:r>
            <a:r>
              <a:rPr lang="tr-TR" sz="800" dirty="0" smtClean="0">
                <a:solidFill>
                  <a:schemeClr val="tx1"/>
                </a:solidFill>
              </a:rPr>
              <a:t> </a:t>
            </a:r>
            <a:r>
              <a:rPr lang="tr-TR" sz="800" dirty="0" err="1" smtClean="0">
                <a:solidFill>
                  <a:schemeClr val="tx1"/>
                </a:solidFill>
              </a:rPr>
              <a:t>for</a:t>
            </a:r>
            <a:r>
              <a:rPr lang="tr-TR" sz="800" dirty="0" smtClean="0">
                <a:solidFill>
                  <a:schemeClr val="tx1"/>
                </a:solidFill>
              </a:rPr>
              <a:t> </a:t>
            </a:r>
            <a:r>
              <a:rPr lang="tr-TR" sz="800" dirty="0" err="1" smtClean="0">
                <a:solidFill>
                  <a:schemeClr val="tx1"/>
                </a:solidFill>
              </a:rPr>
              <a:t>persistent</a:t>
            </a:r>
            <a:r>
              <a:rPr lang="tr-TR" sz="800" dirty="0" smtClean="0">
                <a:solidFill>
                  <a:schemeClr val="tx1"/>
                </a:solidFill>
              </a:rPr>
              <a:t>/</a:t>
            </a:r>
            <a:r>
              <a:rPr lang="tr-TR" sz="800" dirty="0" err="1" smtClean="0">
                <a:solidFill>
                  <a:schemeClr val="tx1"/>
                </a:solidFill>
              </a:rPr>
              <a:t>chronic</a:t>
            </a:r>
            <a:r>
              <a:rPr lang="tr-TR" sz="800" dirty="0" smtClean="0">
                <a:solidFill>
                  <a:schemeClr val="tx1"/>
                </a:solidFill>
              </a:rPr>
              <a:t> </a:t>
            </a:r>
            <a:r>
              <a:rPr lang="tr-TR" sz="800" dirty="0" err="1" smtClean="0">
                <a:solidFill>
                  <a:schemeClr val="tx1"/>
                </a:solidFill>
              </a:rPr>
              <a:t>adult</a:t>
            </a:r>
            <a:r>
              <a:rPr lang="tr-TR" sz="800" dirty="0" smtClean="0">
                <a:solidFill>
                  <a:schemeClr val="tx1"/>
                </a:solidFill>
              </a:rPr>
              <a:t> </a:t>
            </a:r>
            <a:r>
              <a:rPr lang="tr-TR" sz="800" dirty="0" err="1" smtClean="0">
                <a:solidFill>
                  <a:schemeClr val="tx1"/>
                </a:solidFill>
              </a:rPr>
              <a:t>immune</a:t>
            </a:r>
            <a:r>
              <a:rPr lang="tr-TR" sz="800" dirty="0" smtClean="0">
                <a:solidFill>
                  <a:schemeClr val="tx1"/>
                </a:solidFill>
              </a:rPr>
              <a:t> </a:t>
            </a:r>
            <a:r>
              <a:rPr lang="tr-TR" sz="800" dirty="0" err="1" smtClean="0">
                <a:solidFill>
                  <a:schemeClr val="tx1"/>
                </a:solidFill>
              </a:rPr>
              <a:t>thrombocytopenia</a:t>
            </a:r>
            <a:r>
              <a:rPr lang="tr-TR" sz="800" dirty="0" smtClean="0">
                <a:solidFill>
                  <a:schemeClr val="tx1"/>
                </a:solidFill>
              </a:rPr>
              <a:t>. </a:t>
            </a:r>
            <a:r>
              <a:rPr lang="tr-TR" sz="800" dirty="0" err="1" smtClean="0">
                <a:solidFill>
                  <a:schemeClr val="tx1"/>
                </a:solidFill>
              </a:rPr>
              <a:t>Immunotherapy</a:t>
            </a:r>
            <a:r>
              <a:rPr lang="tr-TR" sz="800" dirty="0" smtClean="0">
                <a:solidFill>
                  <a:schemeClr val="tx1"/>
                </a:solidFill>
              </a:rPr>
              <a:t>. 2018 </a:t>
            </a:r>
            <a:r>
              <a:rPr lang="tr-TR" sz="800" dirty="0" err="1" smtClean="0">
                <a:solidFill>
                  <a:schemeClr val="tx1"/>
                </a:solidFill>
              </a:rPr>
              <a:t>Jan</a:t>
            </a:r>
            <a:r>
              <a:rPr lang="tr-TR" sz="800" dirty="0" smtClean="0">
                <a:solidFill>
                  <a:schemeClr val="tx1"/>
                </a:solidFill>
              </a:rPr>
              <a:t>;10(1):9-25. </a:t>
            </a:r>
            <a:endParaRPr kumimoji="0" lang="en-US" altLang="en-US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08B2F914-01E5-3B76-7DDC-0AA324D123F2}"/>
              </a:ext>
            </a:extLst>
          </p:cNvPr>
          <p:cNvSpPr/>
          <p:nvPr/>
        </p:nvSpPr>
        <p:spPr bwMode="auto">
          <a:xfrm>
            <a:off x="6461286" y="2840217"/>
            <a:ext cx="4765877" cy="2891248"/>
          </a:xfrm>
          <a:custGeom>
            <a:avLst/>
            <a:gdLst>
              <a:gd name="connsiteX0" fmla="*/ 0 w 3895873"/>
              <a:gd name="connsiteY0" fmla="*/ 1028446 h 2056891"/>
              <a:gd name="connsiteX1" fmla="*/ 1947937 w 3895873"/>
              <a:gd name="connsiteY1" fmla="*/ 0 h 2056891"/>
              <a:gd name="connsiteX2" fmla="*/ 3895874 w 3895873"/>
              <a:gd name="connsiteY2" fmla="*/ 1028446 h 2056891"/>
              <a:gd name="connsiteX3" fmla="*/ 1947937 w 3895873"/>
              <a:gd name="connsiteY3" fmla="*/ 2056892 h 2056891"/>
              <a:gd name="connsiteX4" fmla="*/ 0 w 3895873"/>
              <a:gd name="connsiteY4" fmla="*/ 1028446 h 2056891"/>
              <a:gd name="connsiteX0" fmla="*/ 4837 w 3900711"/>
              <a:gd name="connsiteY0" fmla="*/ 1710682 h 2739128"/>
              <a:gd name="connsiteX1" fmla="*/ 1573981 w 3900711"/>
              <a:gd name="connsiteY1" fmla="*/ 0 h 2739128"/>
              <a:gd name="connsiteX2" fmla="*/ 3900711 w 3900711"/>
              <a:gd name="connsiteY2" fmla="*/ 1710682 h 2739128"/>
              <a:gd name="connsiteX3" fmla="*/ 1952774 w 3900711"/>
              <a:gd name="connsiteY3" fmla="*/ 2739128 h 2739128"/>
              <a:gd name="connsiteX4" fmla="*/ 4837 w 3900711"/>
              <a:gd name="connsiteY4" fmla="*/ 1710682 h 2739128"/>
              <a:gd name="connsiteX0" fmla="*/ 30901 w 3926775"/>
              <a:gd name="connsiteY0" fmla="*/ 1768869 h 2797315"/>
              <a:gd name="connsiteX1" fmla="*/ 839401 w 3926775"/>
              <a:gd name="connsiteY1" fmla="*/ 526587 h 2797315"/>
              <a:gd name="connsiteX2" fmla="*/ 1600045 w 3926775"/>
              <a:gd name="connsiteY2" fmla="*/ 58187 h 2797315"/>
              <a:gd name="connsiteX3" fmla="*/ 3926775 w 3926775"/>
              <a:gd name="connsiteY3" fmla="*/ 1768869 h 2797315"/>
              <a:gd name="connsiteX4" fmla="*/ 1978838 w 3926775"/>
              <a:gd name="connsiteY4" fmla="*/ 2797315 h 2797315"/>
              <a:gd name="connsiteX5" fmla="*/ 30901 w 3926775"/>
              <a:gd name="connsiteY5" fmla="*/ 1768869 h 2797315"/>
              <a:gd name="connsiteX0" fmla="*/ 30901 w 3926775"/>
              <a:gd name="connsiteY0" fmla="*/ 1710826 h 2739272"/>
              <a:gd name="connsiteX1" fmla="*/ 839401 w 3926775"/>
              <a:gd name="connsiteY1" fmla="*/ 468544 h 2739272"/>
              <a:gd name="connsiteX2" fmla="*/ 1600045 w 3926775"/>
              <a:gd name="connsiteY2" fmla="*/ 144 h 2739272"/>
              <a:gd name="connsiteX3" fmla="*/ 3926775 w 3926775"/>
              <a:gd name="connsiteY3" fmla="*/ 1710826 h 2739272"/>
              <a:gd name="connsiteX4" fmla="*/ 1978838 w 3926775"/>
              <a:gd name="connsiteY4" fmla="*/ 2739272 h 2739272"/>
              <a:gd name="connsiteX5" fmla="*/ 30901 w 3926775"/>
              <a:gd name="connsiteY5" fmla="*/ 1710826 h 2739272"/>
              <a:gd name="connsiteX0" fmla="*/ 170494 w 4066368"/>
              <a:gd name="connsiteY0" fmla="*/ 1710826 h 2739272"/>
              <a:gd name="connsiteX1" fmla="*/ 190859 w 4066368"/>
              <a:gd name="connsiteY1" fmla="*/ 684415 h 2739272"/>
              <a:gd name="connsiteX2" fmla="*/ 978994 w 4066368"/>
              <a:gd name="connsiteY2" fmla="*/ 468544 h 2739272"/>
              <a:gd name="connsiteX3" fmla="*/ 1739638 w 4066368"/>
              <a:gd name="connsiteY3" fmla="*/ 144 h 2739272"/>
              <a:gd name="connsiteX4" fmla="*/ 4066368 w 4066368"/>
              <a:gd name="connsiteY4" fmla="*/ 1710826 h 2739272"/>
              <a:gd name="connsiteX5" fmla="*/ 2118431 w 4066368"/>
              <a:gd name="connsiteY5" fmla="*/ 2739272 h 2739272"/>
              <a:gd name="connsiteX6" fmla="*/ 170494 w 4066368"/>
              <a:gd name="connsiteY6" fmla="*/ 1710826 h 2739272"/>
              <a:gd name="connsiteX0" fmla="*/ 170494 w 4066368"/>
              <a:gd name="connsiteY0" fmla="*/ 1710826 h 2739272"/>
              <a:gd name="connsiteX1" fmla="*/ 190859 w 4066368"/>
              <a:gd name="connsiteY1" fmla="*/ 684415 h 2739272"/>
              <a:gd name="connsiteX2" fmla="*/ 978994 w 4066368"/>
              <a:gd name="connsiteY2" fmla="*/ 468544 h 2739272"/>
              <a:gd name="connsiteX3" fmla="*/ 1739638 w 4066368"/>
              <a:gd name="connsiteY3" fmla="*/ 144 h 2739272"/>
              <a:gd name="connsiteX4" fmla="*/ 4066368 w 4066368"/>
              <a:gd name="connsiteY4" fmla="*/ 1710826 h 2739272"/>
              <a:gd name="connsiteX5" fmla="*/ 2118431 w 4066368"/>
              <a:gd name="connsiteY5" fmla="*/ 2739272 h 2739272"/>
              <a:gd name="connsiteX6" fmla="*/ 170494 w 4066368"/>
              <a:gd name="connsiteY6" fmla="*/ 1710826 h 2739272"/>
              <a:gd name="connsiteX0" fmla="*/ 191187 w 4087061"/>
              <a:gd name="connsiteY0" fmla="*/ 1710826 h 2739272"/>
              <a:gd name="connsiteX1" fmla="*/ 75105 w 4087061"/>
              <a:gd name="connsiteY1" fmla="*/ 1087647 h 2739272"/>
              <a:gd name="connsiteX2" fmla="*/ 211552 w 4087061"/>
              <a:gd name="connsiteY2" fmla="*/ 684415 h 2739272"/>
              <a:gd name="connsiteX3" fmla="*/ 999687 w 4087061"/>
              <a:gd name="connsiteY3" fmla="*/ 468544 h 2739272"/>
              <a:gd name="connsiteX4" fmla="*/ 1760331 w 4087061"/>
              <a:gd name="connsiteY4" fmla="*/ 144 h 2739272"/>
              <a:gd name="connsiteX5" fmla="*/ 4087061 w 4087061"/>
              <a:gd name="connsiteY5" fmla="*/ 1710826 h 2739272"/>
              <a:gd name="connsiteX6" fmla="*/ 2139124 w 4087061"/>
              <a:gd name="connsiteY6" fmla="*/ 2739272 h 2739272"/>
              <a:gd name="connsiteX7" fmla="*/ 191187 w 4087061"/>
              <a:gd name="connsiteY7" fmla="*/ 1710826 h 2739272"/>
              <a:gd name="connsiteX0" fmla="*/ 191187 w 4087061"/>
              <a:gd name="connsiteY0" fmla="*/ 1710826 h 2739272"/>
              <a:gd name="connsiteX1" fmla="*/ 75105 w 4087061"/>
              <a:gd name="connsiteY1" fmla="*/ 1087647 h 2739272"/>
              <a:gd name="connsiteX2" fmla="*/ 211552 w 4087061"/>
              <a:gd name="connsiteY2" fmla="*/ 684415 h 2739272"/>
              <a:gd name="connsiteX3" fmla="*/ 999687 w 4087061"/>
              <a:gd name="connsiteY3" fmla="*/ 468544 h 2739272"/>
              <a:gd name="connsiteX4" fmla="*/ 1760331 w 4087061"/>
              <a:gd name="connsiteY4" fmla="*/ 144 h 2739272"/>
              <a:gd name="connsiteX5" fmla="*/ 4087061 w 4087061"/>
              <a:gd name="connsiteY5" fmla="*/ 1710826 h 2739272"/>
              <a:gd name="connsiteX6" fmla="*/ 2139124 w 4087061"/>
              <a:gd name="connsiteY6" fmla="*/ 2739272 h 2739272"/>
              <a:gd name="connsiteX7" fmla="*/ 191187 w 4087061"/>
              <a:gd name="connsiteY7" fmla="*/ 1710826 h 2739272"/>
              <a:gd name="connsiteX0" fmla="*/ 191187 w 4087061"/>
              <a:gd name="connsiteY0" fmla="*/ 1710826 h 2739272"/>
              <a:gd name="connsiteX1" fmla="*/ 75105 w 4087061"/>
              <a:gd name="connsiteY1" fmla="*/ 1087647 h 2739272"/>
              <a:gd name="connsiteX2" fmla="*/ 211552 w 4087061"/>
              <a:gd name="connsiteY2" fmla="*/ 684415 h 2739272"/>
              <a:gd name="connsiteX3" fmla="*/ 999687 w 4087061"/>
              <a:gd name="connsiteY3" fmla="*/ 468544 h 2739272"/>
              <a:gd name="connsiteX4" fmla="*/ 1760331 w 4087061"/>
              <a:gd name="connsiteY4" fmla="*/ 144 h 2739272"/>
              <a:gd name="connsiteX5" fmla="*/ 4087061 w 4087061"/>
              <a:gd name="connsiteY5" fmla="*/ 1710826 h 2739272"/>
              <a:gd name="connsiteX6" fmla="*/ 2139124 w 4087061"/>
              <a:gd name="connsiteY6" fmla="*/ 2739272 h 2739272"/>
              <a:gd name="connsiteX7" fmla="*/ 191187 w 4087061"/>
              <a:gd name="connsiteY7" fmla="*/ 1710826 h 2739272"/>
              <a:gd name="connsiteX0" fmla="*/ 93535 w 4480211"/>
              <a:gd name="connsiteY0" fmla="*/ 1804506 h 2739538"/>
              <a:gd name="connsiteX1" fmla="*/ 468255 w 4480211"/>
              <a:gd name="connsiteY1" fmla="*/ 1087647 h 2739538"/>
              <a:gd name="connsiteX2" fmla="*/ 604702 w 4480211"/>
              <a:gd name="connsiteY2" fmla="*/ 684415 h 2739538"/>
              <a:gd name="connsiteX3" fmla="*/ 1392837 w 4480211"/>
              <a:gd name="connsiteY3" fmla="*/ 468544 h 2739538"/>
              <a:gd name="connsiteX4" fmla="*/ 2153481 w 4480211"/>
              <a:gd name="connsiteY4" fmla="*/ 144 h 2739538"/>
              <a:gd name="connsiteX5" fmla="*/ 4480211 w 4480211"/>
              <a:gd name="connsiteY5" fmla="*/ 1710826 h 2739538"/>
              <a:gd name="connsiteX6" fmla="*/ 2532274 w 4480211"/>
              <a:gd name="connsiteY6" fmla="*/ 2739272 h 2739538"/>
              <a:gd name="connsiteX7" fmla="*/ 93535 w 4480211"/>
              <a:gd name="connsiteY7" fmla="*/ 1804506 h 2739538"/>
              <a:gd name="connsiteX0" fmla="*/ 53087 w 4439763"/>
              <a:gd name="connsiteY0" fmla="*/ 1804506 h 2739538"/>
              <a:gd name="connsiteX1" fmla="*/ 427807 w 4439763"/>
              <a:gd name="connsiteY1" fmla="*/ 1087647 h 2739538"/>
              <a:gd name="connsiteX2" fmla="*/ 564254 w 4439763"/>
              <a:gd name="connsiteY2" fmla="*/ 684415 h 2739538"/>
              <a:gd name="connsiteX3" fmla="*/ 1352389 w 4439763"/>
              <a:gd name="connsiteY3" fmla="*/ 468544 h 2739538"/>
              <a:gd name="connsiteX4" fmla="*/ 2113033 w 4439763"/>
              <a:gd name="connsiteY4" fmla="*/ 144 h 2739538"/>
              <a:gd name="connsiteX5" fmla="*/ 4439763 w 4439763"/>
              <a:gd name="connsiteY5" fmla="*/ 1710826 h 2739538"/>
              <a:gd name="connsiteX6" fmla="*/ 2491826 w 4439763"/>
              <a:gd name="connsiteY6" fmla="*/ 2739272 h 2739538"/>
              <a:gd name="connsiteX7" fmla="*/ 53087 w 4439763"/>
              <a:gd name="connsiteY7" fmla="*/ 1804506 h 2739538"/>
              <a:gd name="connsiteX0" fmla="*/ 54171 w 4440847"/>
              <a:gd name="connsiteY0" fmla="*/ 1804506 h 2739538"/>
              <a:gd name="connsiteX1" fmla="*/ 428891 w 4440847"/>
              <a:gd name="connsiteY1" fmla="*/ 1087647 h 2739538"/>
              <a:gd name="connsiteX2" fmla="*/ 565338 w 4440847"/>
              <a:gd name="connsiteY2" fmla="*/ 684415 h 2739538"/>
              <a:gd name="connsiteX3" fmla="*/ 1353473 w 4440847"/>
              <a:gd name="connsiteY3" fmla="*/ 468544 h 2739538"/>
              <a:gd name="connsiteX4" fmla="*/ 2114117 w 4440847"/>
              <a:gd name="connsiteY4" fmla="*/ 144 h 2739538"/>
              <a:gd name="connsiteX5" fmla="*/ 4440847 w 4440847"/>
              <a:gd name="connsiteY5" fmla="*/ 1710826 h 2739538"/>
              <a:gd name="connsiteX6" fmla="*/ 2492910 w 4440847"/>
              <a:gd name="connsiteY6" fmla="*/ 2739272 h 2739538"/>
              <a:gd name="connsiteX7" fmla="*/ 54171 w 4440847"/>
              <a:gd name="connsiteY7" fmla="*/ 1804506 h 2739538"/>
              <a:gd name="connsiteX0" fmla="*/ 54171 w 4440847"/>
              <a:gd name="connsiteY0" fmla="*/ 1804506 h 2745436"/>
              <a:gd name="connsiteX1" fmla="*/ 428891 w 4440847"/>
              <a:gd name="connsiteY1" fmla="*/ 1087647 h 2745436"/>
              <a:gd name="connsiteX2" fmla="*/ 565338 w 4440847"/>
              <a:gd name="connsiteY2" fmla="*/ 684415 h 2745436"/>
              <a:gd name="connsiteX3" fmla="*/ 1353473 w 4440847"/>
              <a:gd name="connsiteY3" fmla="*/ 468544 h 2745436"/>
              <a:gd name="connsiteX4" fmla="*/ 2114117 w 4440847"/>
              <a:gd name="connsiteY4" fmla="*/ 144 h 2745436"/>
              <a:gd name="connsiteX5" fmla="*/ 4440847 w 4440847"/>
              <a:gd name="connsiteY5" fmla="*/ 1710826 h 2745436"/>
              <a:gd name="connsiteX6" fmla="*/ 2492910 w 4440847"/>
              <a:gd name="connsiteY6" fmla="*/ 2739272 h 2745436"/>
              <a:gd name="connsiteX7" fmla="*/ 777138 w 4440847"/>
              <a:gd name="connsiteY7" fmla="*/ 2124239 h 2745436"/>
              <a:gd name="connsiteX8" fmla="*/ 54171 w 4440847"/>
              <a:gd name="connsiteY8" fmla="*/ 1804506 h 2745436"/>
              <a:gd name="connsiteX0" fmla="*/ 54171 w 4440847"/>
              <a:gd name="connsiteY0" fmla="*/ 1804506 h 2745436"/>
              <a:gd name="connsiteX1" fmla="*/ 428891 w 4440847"/>
              <a:gd name="connsiteY1" fmla="*/ 1087647 h 2745436"/>
              <a:gd name="connsiteX2" fmla="*/ 565338 w 4440847"/>
              <a:gd name="connsiteY2" fmla="*/ 684415 h 2745436"/>
              <a:gd name="connsiteX3" fmla="*/ 1353473 w 4440847"/>
              <a:gd name="connsiteY3" fmla="*/ 468544 h 2745436"/>
              <a:gd name="connsiteX4" fmla="*/ 2114117 w 4440847"/>
              <a:gd name="connsiteY4" fmla="*/ 144 h 2745436"/>
              <a:gd name="connsiteX5" fmla="*/ 4440847 w 4440847"/>
              <a:gd name="connsiteY5" fmla="*/ 1710826 h 2745436"/>
              <a:gd name="connsiteX6" fmla="*/ 2492910 w 4440847"/>
              <a:gd name="connsiteY6" fmla="*/ 2739272 h 2745436"/>
              <a:gd name="connsiteX7" fmla="*/ 777138 w 4440847"/>
              <a:gd name="connsiteY7" fmla="*/ 2124239 h 2745436"/>
              <a:gd name="connsiteX8" fmla="*/ 54171 w 4440847"/>
              <a:gd name="connsiteY8" fmla="*/ 1804506 h 2745436"/>
              <a:gd name="connsiteX0" fmla="*/ 67816 w 4454492"/>
              <a:gd name="connsiteY0" fmla="*/ 1804506 h 2745436"/>
              <a:gd name="connsiteX1" fmla="*/ 442536 w 4454492"/>
              <a:gd name="connsiteY1" fmla="*/ 1087647 h 2745436"/>
              <a:gd name="connsiteX2" fmla="*/ 578983 w 4454492"/>
              <a:gd name="connsiteY2" fmla="*/ 684415 h 2745436"/>
              <a:gd name="connsiteX3" fmla="*/ 1367118 w 4454492"/>
              <a:gd name="connsiteY3" fmla="*/ 468544 h 2745436"/>
              <a:gd name="connsiteX4" fmla="*/ 2127762 w 4454492"/>
              <a:gd name="connsiteY4" fmla="*/ 144 h 2745436"/>
              <a:gd name="connsiteX5" fmla="*/ 4454492 w 4454492"/>
              <a:gd name="connsiteY5" fmla="*/ 1710826 h 2745436"/>
              <a:gd name="connsiteX6" fmla="*/ 2506555 w 4454492"/>
              <a:gd name="connsiteY6" fmla="*/ 2739272 h 2745436"/>
              <a:gd name="connsiteX7" fmla="*/ 790783 w 4454492"/>
              <a:gd name="connsiteY7" fmla="*/ 2124239 h 2745436"/>
              <a:gd name="connsiteX8" fmla="*/ 67816 w 4454492"/>
              <a:gd name="connsiteY8" fmla="*/ 1804506 h 2745436"/>
              <a:gd name="connsiteX0" fmla="*/ 67816 w 4454492"/>
              <a:gd name="connsiteY0" fmla="*/ 1804506 h 2745436"/>
              <a:gd name="connsiteX1" fmla="*/ 442536 w 4454492"/>
              <a:gd name="connsiteY1" fmla="*/ 1087647 h 2745436"/>
              <a:gd name="connsiteX2" fmla="*/ 578983 w 4454492"/>
              <a:gd name="connsiteY2" fmla="*/ 684415 h 2745436"/>
              <a:gd name="connsiteX3" fmla="*/ 1367118 w 4454492"/>
              <a:gd name="connsiteY3" fmla="*/ 468544 h 2745436"/>
              <a:gd name="connsiteX4" fmla="*/ 2127762 w 4454492"/>
              <a:gd name="connsiteY4" fmla="*/ 144 h 2745436"/>
              <a:gd name="connsiteX5" fmla="*/ 4454492 w 4454492"/>
              <a:gd name="connsiteY5" fmla="*/ 1710826 h 2745436"/>
              <a:gd name="connsiteX6" fmla="*/ 2506555 w 4454492"/>
              <a:gd name="connsiteY6" fmla="*/ 2739272 h 2745436"/>
              <a:gd name="connsiteX7" fmla="*/ 790783 w 4454492"/>
              <a:gd name="connsiteY7" fmla="*/ 2124239 h 2745436"/>
              <a:gd name="connsiteX8" fmla="*/ 67816 w 4454492"/>
              <a:gd name="connsiteY8" fmla="*/ 1804506 h 2745436"/>
              <a:gd name="connsiteX0" fmla="*/ 67816 w 4454492"/>
              <a:gd name="connsiteY0" fmla="*/ 1804506 h 2745436"/>
              <a:gd name="connsiteX1" fmla="*/ 442536 w 4454492"/>
              <a:gd name="connsiteY1" fmla="*/ 1087647 h 2745436"/>
              <a:gd name="connsiteX2" fmla="*/ 578983 w 4454492"/>
              <a:gd name="connsiteY2" fmla="*/ 684415 h 2745436"/>
              <a:gd name="connsiteX3" fmla="*/ 1367118 w 4454492"/>
              <a:gd name="connsiteY3" fmla="*/ 468544 h 2745436"/>
              <a:gd name="connsiteX4" fmla="*/ 2127762 w 4454492"/>
              <a:gd name="connsiteY4" fmla="*/ 144 h 2745436"/>
              <a:gd name="connsiteX5" fmla="*/ 4454492 w 4454492"/>
              <a:gd name="connsiteY5" fmla="*/ 1710826 h 2745436"/>
              <a:gd name="connsiteX6" fmla="*/ 2506555 w 4454492"/>
              <a:gd name="connsiteY6" fmla="*/ 2739272 h 2745436"/>
              <a:gd name="connsiteX7" fmla="*/ 790783 w 4454492"/>
              <a:gd name="connsiteY7" fmla="*/ 2124239 h 2745436"/>
              <a:gd name="connsiteX8" fmla="*/ 67816 w 4454492"/>
              <a:gd name="connsiteY8" fmla="*/ 1804506 h 2745436"/>
              <a:gd name="connsiteX0" fmla="*/ 67816 w 4454492"/>
              <a:gd name="connsiteY0" fmla="*/ 1804506 h 2888612"/>
              <a:gd name="connsiteX1" fmla="*/ 442536 w 4454492"/>
              <a:gd name="connsiteY1" fmla="*/ 1087647 h 2888612"/>
              <a:gd name="connsiteX2" fmla="*/ 578983 w 4454492"/>
              <a:gd name="connsiteY2" fmla="*/ 684415 h 2888612"/>
              <a:gd name="connsiteX3" fmla="*/ 1367118 w 4454492"/>
              <a:gd name="connsiteY3" fmla="*/ 468544 h 2888612"/>
              <a:gd name="connsiteX4" fmla="*/ 2127762 w 4454492"/>
              <a:gd name="connsiteY4" fmla="*/ 144 h 2888612"/>
              <a:gd name="connsiteX5" fmla="*/ 4454492 w 4454492"/>
              <a:gd name="connsiteY5" fmla="*/ 1710826 h 2888612"/>
              <a:gd name="connsiteX6" fmla="*/ 2506555 w 4454492"/>
              <a:gd name="connsiteY6" fmla="*/ 2739272 h 2888612"/>
              <a:gd name="connsiteX7" fmla="*/ 1249001 w 4454492"/>
              <a:gd name="connsiteY7" fmla="*/ 2818694 h 2888612"/>
              <a:gd name="connsiteX8" fmla="*/ 790783 w 4454492"/>
              <a:gd name="connsiteY8" fmla="*/ 2124239 h 2888612"/>
              <a:gd name="connsiteX9" fmla="*/ 67816 w 4454492"/>
              <a:gd name="connsiteY9" fmla="*/ 1804506 h 2888612"/>
              <a:gd name="connsiteX0" fmla="*/ 67816 w 4454492"/>
              <a:gd name="connsiteY0" fmla="*/ 1804506 h 2880335"/>
              <a:gd name="connsiteX1" fmla="*/ 442536 w 4454492"/>
              <a:gd name="connsiteY1" fmla="*/ 1087647 h 2880335"/>
              <a:gd name="connsiteX2" fmla="*/ 578983 w 4454492"/>
              <a:gd name="connsiteY2" fmla="*/ 684415 h 2880335"/>
              <a:gd name="connsiteX3" fmla="*/ 1367118 w 4454492"/>
              <a:gd name="connsiteY3" fmla="*/ 468544 h 2880335"/>
              <a:gd name="connsiteX4" fmla="*/ 2127762 w 4454492"/>
              <a:gd name="connsiteY4" fmla="*/ 144 h 2880335"/>
              <a:gd name="connsiteX5" fmla="*/ 4454492 w 4454492"/>
              <a:gd name="connsiteY5" fmla="*/ 1710826 h 2880335"/>
              <a:gd name="connsiteX6" fmla="*/ 2406765 w 4454492"/>
              <a:gd name="connsiteY6" fmla="*/ 2716870 h 2880335"/>
              <a:gd name="connsiteX7" fmla="*/ 1249001 w 4454492"/>
              <a:gd name="connsiteY7" fmla="*/ 2818694 h 2880335"/>
              <a:gd name="connsiteX8" fmla="*/ 790783 w 4454492"/>
              <a:gd name="connsiteY8" fmla="*/ 2124239 h 2880335"/>
              <a:gd name="connsiteX9" fmla="*/ 67816 w 4454492"/>
              <a:gd name="connsiteY9" fmla="*/ 1804506 h 2880335"/>
              <a:gd name="connsiteX0" fmla="*/ 67816 w 4454492"/>
              <a:gd name="connsiteY0" fmla="*/ 1804506 h 2852095"/>
              <a:gd name="connsiteX1" fmla="*/ 442536 w 4454492"/>
              <a:gd name="connsiteY1" fmla="*/ 1087647 h 2852095"/>
              <a:gd name="connsiteX2" fmla="*/ 578983 w 4454492"/>
              <a:gd name="connsiteY2" fmla="*/ 684415 h 2852095"/>
              <a:gd name="connsiteX3" fmla="*/ 1367118 w 4454492"/>
              <a:gd name="connsiteY3" fmla="*/ 468544 h 2852095"/>
              <a:gd name="connsiteX4" fmla="*/ 2127762 w 4454492"/>
              <a:gd name="connsiteY4" fmla="*/ 144 h 2852095"/>
              <a:gd name="connsiteX5" fmla="*/ 4454492 w 4454492"/>
              <a:gd name="connsiteY5" fmla="*/ 1710826 h 2852095"/>
              <a:gd name="connsiteX6" fmla="*/ 2406765 w 4454492"/>
              <a:gd name="connsiteY6" fmla="*/ 2716870 h 2852095"/>
              <a:gd name="connsiteX7" fmla="*/ 1249001 w 4454492"/>
              <a:gd name="connsiteY7" fmla="*/ 2818694 h 2852095"/>
              <a:gd name="connsiteX8" fmla="*/ 790783 w 4454492"/>
              <a:gd name="connsiteY8" fmla="*/ 2124239 h 2852095"/>
              <a:gd name="connsiteX9" fmla="*/ 67816 w 4454492"/>
              <a:gd name="connsiteY9" fmla="*/ 1804506 h 2852095"/>
              <a:gd name="connsiteX0" fmla="*/ 67816 w 4454492"/>
              <a:gd name="connsiteY0" fmla="*/ 1804506 h 2875209"/>
              <a:gd name="connsiteX1" fmla="*/ 442536 w 4454492"/>
              <a:gd name="connsiteY1" fmla="*/ 1087647 h 2875209"/>
              <a:gd name="connsiteX2" fmla="*/ 578983 w 4454492"/>
              <a:gd name="connsiteY2" fmla="*/ 684415 h 2875209"/>
              <a:gd name="connsiteX3" fmla="*/ 1367118 w 4454492"/>
              <a:gd name="connsiteY3" fmla="*/ 468544 h 2875209"/>
              <a:gd name="connsiteX4" fmla="*/ 2127762 w 4454492"/>
              <a:gd name="connsiteY4" fmla="*/ 144 h 2875209"/>
              <a:gd name="connsiteX5" fmla="*/ 4454492 w 4454492"/>
              <a:gd name="connsiteY5" fmla="*/ 1710826 h 2875209"/>
              <a:gd name="connsiteX6" fmla="*/ 2406765 w 4454492"/>
              <a:gd name="connsiteY6" fmla="*/ 2716870 h 2875209"/>
              <a:gd name="connsiteX7" fmla="*/ 1249001 w 4454492"/>
              <a:gd name="connsiteY7" fmla="*/ 2818694 h 2875209"/>
              <a:gd name="connsiteX8" fmla="*/ 790783 w 4454492"/>
              <a:gd name="connsiteY8" fmla="*/ 2124239 h 2875209"/>
              <a:gd name="connsiteX9" fmla="*/ 67816 w 4454492"/>
              <a:gd name="connsiteY9" fmla="*/ 1804506 h 2875209"/>
              <a:gd name="connsiteX0" fmla="*/ 67816 w 4454492"/>
              <a:gd name="connsiteY0" fmla="*/ 1804506 h 2885454"/>
              <a:gd name="connsiteX1" fmla="*/ 442536 w 4454492"/>
              <a:gd name="connsiteY1" fmla="*/ 1087647 h 2885454"/>
              <a:gd name="connsiteX2" fmla="*/ 578983 w 4454492"/>
              <a:gd name="connsiteY2" fmla="*/ 684415 h 2885454"/>
              <a:gd name="connsiteX3" fmla="*/ 1367118 w 4454492"/>
              <a:gd name="connsiteY3" fmla="*/ 468544 h 2885454"/>
              <a:gd name="connsiteX4" fmla="*/ 2127762 w 4454492"/>
              <a:gd name="connsiteY4" fmla="*/ 144 h 2885454"/>
              <a:gd name="connsiteX5" fmla="*/ 4454492 w 4454492"/>
              <a:gd name="connsiteY5" fmla="*/ 1710826 h 2885454"/>
              <a:gd name="connsiteX6" fmla="*/ 2406765 w 4454492"/>
              <a:gd name="connsiteY6" fmla="*/ 2716870 h 2885454"/>
              <a:gd name="connsiteX7" fmla="*/ 1255111 w 4454492"/>
              <a:gd name="connsiteY7" fmla="*/ 2830913 h 2885454"/>
              <a:gd name="connsiteX8" fmla="*/ 790783 w 4454492"/>
              <a:gd name="connsiteY8" fmla="*/ 2124239 h 2885454"/>
              <a:gd name="connsiteX9" fmla="*/ 67816 w 4454492"/>
              <a:gd name="connsiteY9" fmla="*/ 1804506 h 2885454"/>
              <a:gd name="connsiteX0" fmla="*/ 67816 w 4454492"/>
              <a:gd name="connsiteY0" fmla="*/ 1804506 h 2878614"/>
              <a:gd name="connsiteX1" fmla="*/ 442536 w 4454492"/>
              <a:gd name="connsiteY1" fmla="*/ 1087647 h 2878614"/>
              <a:gd name="connsiteX2" fmla="*/ 578983 w 4454492"/>
              <a:gd name="connsiteY2" fmla="*/ 684415 h 2878614"/>
              <a:gd name="connsiteX3" fmla="*/ 1367118 w 4454492"/>
              <a:gd name="connsiteY3" fmla="*/ 468544 h 2878614"/>
              <a:gd name="connsiteX4" fmla="*/ 2127762 w 4454492"/>
              <a:gd name="connsiteY4" fmla="*/ 144 h 2878614"/>
              <a:gd name="connsiteX5" fmla="*/ 4454492 w 4454492"/>
              <a:gd name="connsiteY5" fmla="*/ 1710826 h 2878614"/>
              <a:gd name="connsiteX6" fmla="*/ 2406765 w 4454492"/>
              <a:gd name="connsiteY6" fmla="*/ 2716870 h 2878614"/>
              <a:gd name="connsiteX7" fmla="*/ 1255111 w 4454492"/>
              <a:gd name="connsiteY7" fmla="*/ 2830913 h 2878614"/>
              <a:gd name="connsiteX8" fmla="*/ 790783 w 4454492"/>
              <a:gd name="connsiteY8" fmla="*/ 2124239 h 2878614"/>
              <a:gd name="connsiteX9" fmla="*/ 67816 w 4454492"/>
              <a:gd name="connsiteY9" fmla="*/ 1804506 h 2878614"/>
              <a:gd name="connsiteX0" fmla="*/ 67816 w 4485913"/>
              <a:gd name="connsiteY0" fmla="*/ 1804488 h 2912022"/>
              <a:gd name="connsiteX1" fmla="*/ 442536 w 4485913"/>
              <a:gd name="connsiteY1" fmla="*/ 1087629 h 2912022"/>
              <a:gd name="connsiteX2" fmla="*/ 578983 w 4485913"/>
              <a:gd name="connsiteY2" fmla="*/ 684397 h 2912022"/>
              <a:gd name="connsiteX3" fmla="*/ 1367118 w 4485913"/>
              <a:gd name="connsiteY3" fmla="*/ 468526 h 2912022"/>
              <a:gd name="connsiteX4" fmla="*/ 2127762 w 4485913"/>
              <a:gd name="connsiteY4" fmla="*/ 126 h 2912022"/>
              <a:gd name="connsiteX5" fmla="*/ 4454492 w 4485913"/>
              <a:gd name="connsiteY5" fmla="*/ 1710808 h 2912022"/>
              <a:gd name="connsiteX6" fmla="*/ 3387353 w 4485913"/>
              <a:gd name="connsiteY6" fmla="*/ 2869589 h 2912022"/>
              <a:gd name="connsiteX7" fmla="*/ 2406765 w 4485913"/>
              <a:gd name="connsiteY7" fmla="*/ 2716852 h 2912022"/>
              <a:gd name="connsiteX8" fmla="*/ 1255111 w 4485913"/>
              <a:gd name="connsiteY8" fmla="*/ 2830895 h 2912022"/>
              <a:gd name="connsiteX9" fmla="*/ 790783 w 4485913"/>
              <a:gd name="connsiteY9" fmla="*/ 2124221 h 2912022"/>
              <a:gd name="connsiteX10" fmla="*/ 67816 w 4485913"/>
              <a:gd name="connsiteY10" fmla="*/ 1804488 h 2912022"/>
              <a:gd name="connsiteX0" fmla="*/ 67816 w 4485913"/>
              <a:gd name="connsiteY0" fmla="*/ 1804488 h 2881619"/>
              <a:gd name="connsiteX1" fmla="*/ 442536 w 4485913"/>
              <a:gd name="connsiteY1" fmla="*/ 1087629 h 2881619"/>
              <a:gd name="connsiteX2" fmla="*/ 578983 w 4485913"/>
              <a:gd name="connsiteY2" fmla="*/ 684397 h 2881619"/>
              <a:gd name="connsiteX3" fmla="*/ 1367118 w 4485913"/>
              <a:gd name="connsiteY3" fmla="*/ 468526 h 2881619"/>
              <a:gd name="connsiteX4" fmla="*/ 2127762 w 4485913"/>
              <a:gd name="connsiteY4" fmla="*/ 126 h 2881619"/>
              <a:gd name="connsiteX5" fmla="*/ 4454492 w 4485913"/>
              <a:gd name="connsiteY5" fmla="*/ 1710808 h 2881619"/>
              <a:gd name="connsiteX6" fmla="*/ 3387353 w 4485913"/>
              <a:gd name="connsiteY6" fmla="*/ 2869589 h 2881619"/>
              <a:gd name="connsiteX7" fmla="*/ 2406765 w 4485913"/>
              <a:gd name="connsiteY7" fmla="*/ 2716852 h 2881619"/>
              <a:gd name="connsiteX8" fmla="*/ 1255111 w 4485913"/>
              <a:gd name="connsiteY8" fmla="*/ 2830895 h 2881619"/>
              <a:gd name="connsiteX9" fmla="*/ 790783 w 4485913"/>
              <a:gd name="connsiteY9" fmla="*/ 2124221 h 2881619"/>
              <a:gd name="connsiteX10" fmla="*/ 67816 w 4485913"/>
              <a:gd name="connsiteY10" fmla="*/ 1804488 h 2881619"/>
              <a:gd name="connsiteX0" fmla="*/ 67816 w 4485913"/>
              <a:gd name="connsiteY0" fmla="*/ 1804488 h 2883266"/>
              <a:gd name="connsiteX1" fmla="*/ 442536 w 4485913"/>
              <a:gd name="connsiteY1" fmla="*/ 1087629 h 2883266"/>
              <a:gd name="connsiteX2" fmla="*/ 578983 w 4485913"/>
              <a:gd name="connsiteY2" fmla="*/ 684397 h 2883266"/>
              <a:gd name="connsiteX3" fmla="*/ 1367118 w 4485913"/>
              <a:gd name="connsiteY3" fmla="*/ 468526 h 2883266"/>
              <a:gd name="connsiteX4" fmla="*/ 2127762 w 4485913"/>
              <a:gd name="connsiteY4" fmla="*/ 126 h 2883266"/>
              <a:gd name="connsiteX5" fmla="*/ 4454492 w 4485913"/>
              <a:gd name="connsiteY5" fmla="*/ 1710808 h 2883266"/>
              <a:gd name="connsiteX6" fmla="*/ 3387353 w 4485913"/>
              <a:gd name="connsiteY6" fmla="*/ 2869589 h 2883266"/>
              <a:gd name="connsiteX7" fmla="*/ 2406765 w 4485913"/>
              <a:gd name="connsiteY7" fmla="*/ 2716852 h 2883266"/>
              <a:gd name="connsiteX8" fmla="*/ 1255111 w 4485913"/>
              <a:gd name="connsiteY8" fmla="*/ 2830895 h 2883266"/>
              <a:gd name="connsiteX9" fmla="*/ 790783 w 4485913"/>
              <a:gd name="connsiteY9" fmla="*/ 2124221 h 2883266"/>
              <a:gd name="connsiteX10" fmla="*/ 67816 w 4485913"/>
              <a:gd name="connsiteY10" fmla="*/ 1804488 h 2883266"/>
              <a:gd name="connsiteX0" fmla="*/ 67816 w 4485913"/>
              <a:gd name="connsiteY0" fmla="*/ 1804488 h 2882672"/>
              <a:gd name="connsiteX1" fmla="*/ 442536 w 4485913"/>
              <a:gd name="connsiteY1" fmla="*/ 1087629 h 2882672"/>
              <a:gd name="connsiteX2" fmla="*/ 578983 w 4485913"/>
              <a:gd name="connsiteY2" fmla="*/ 684397 h 2882672"/>
              <a:gd name="connsiteX3" fmla="*/ 1367118 w 4485913"/>
              <a:gd name="connsiteY3" fmla="*/ 468526 h 2882672"/>
              <a:gd name="connsiteX4" fmla="*/ 2127762 w 4485913"/>
              <a:gd name="connsiteY4" fmla="*/ 126 h 2882672"/>
              <a:gd name="connsiteX5" fmla="*/ 4454492 w 4485913"/>
              <a:gd name="connsiteY5" fmla="*/ 1710808 h 2882672"/>
              <a:gd name="connsiteX6" fmla="*/ 3387353 w 4485913"/>
              <a:gd name="connsiteY6" fmla="*/ 2869589 h 2882672"/>
              <a:gd name="connsiteX7" fmla="*/ 2406765 w 4485913"/>
              <a:gd name="connsiteY7" fmla="*/ 2716852 h 2882672"/>
              <a:gd name="connsiteX8" fmla="*/ 1255111 w 4485913"/>
              <a:gd name="connsiteY8" fmla="*/ 2830895 h 2882672"/>
              <a:gd name="connsiteX9" fmla="*/ 790783 w 4485913"/>
              <a:gd name="connsiteY9" fmla="*/ 2124221 h 2882672"/>
              <a:gd name="connsiteX10" fmla="*/ 67816 w 4485913"/>
              <a:gd name="connsiteY10" fmla="*/ 1804488 h 2882672"/>
              <a:gd name="connsiteX0" fmla="*/ 67816 w 4484327"/>
              <a:gd name="connsiteY0" fmla="*/ 1804488 h 2882672"/>
              <a:gd name="connsiteX1" fmla="*/ 442536 w 4484327"/>
              <a:gd name="connsiteY1" fmla="*/ 1087629 h 2882672"/>
              <a:gd name="connsiteX2" fmla="*/ 578983 w 4484327"/>
              <a:gd name="connsiteY2" fmla="*/ 684397 h 2882672"/>
              <a:gd name="connsiteX3" fmla="*/ 1367118 w 4484327"/>
              <a:gd name="connsiteY3" fmla="*/ 468526 h 2882672"/>
              <a:gd name="connsiteX4" fmla="*/ 2127762 w 4484327"/>
              <a:gd name="connsiteY4" fmla="*/ 126 h 2882672"/>
              <a:gd name="connsiteX5" fmla="*/ 4454492 w 4484327"/>
              <a:gd name="connsiteY5" fmla="*/ 1710808 h 2882672"/>
              <a:gd name="connsiteX6" fmla="*/ 3387353 w 4484327"/>
              <a:gd name="connsiteY6" fmla="*/ 2869589 h 2882672"/>
              <a:gd name="connsiteX7" fmla="*/ 2406765 w 4484327"/>
              <a:gd name="connsiteY7" fmla="*/ 2716852 h 2882672"/>
              <a:gd name="connsiteX8" fmla="*/ 1255111 w 4484327"/>
              <a:gd name="connsiteY8" fmla="*/ 2830895 h 2882672"/>
              <a:gd name="connsiteX9" fmla="*/ 790783 w 4484327"/>
              <a:gd name="connsiteY9" fmla="*/ 2124221 h 2882672"/>
              <a:gd name="connsiteX10" fmla="*/ 67816 w 4484327"/>
              <a:gd name="connsiteY10" fmla="*/ 1804488 h 2882672"/>
              <a:gd name="connsiteX0" fmla="*/ 67816 w 4527460"/>
              <a:gd name="connsiteY0" fmla="*/ 1804490 h 2882674"/>
              <a:gd name="connsiteX1" fmla="*/ 442536 w 4527460"/>
              <a:gd name="connsiteY1" fmla="*/ 1087631 h 2882674"/>
              <a:gd name="connsiteX2" fmla="*/ 578983 w 4527460"/>
              <a:gd name="connsiteY2" fmla="*/ 684399 h 2882674"/>
              <a:gd name="connsiteX3" fmla="*/ 1367118 w 4527460"/>
              <a:gd name="connsiteY3" fmla="*/ 468528 h 2882674"/>
              <a:gd name="connsiteX4" fmla="*/ 2127762 w 4527460"/>
              <a:gd name="connsiteY4" fmla="*/ 128 h 2882674"/>
              <a:gd name="connsiteX5" fmla="*/ 4454492 w 4527460"/>
              <a:gd name="connsiteY5" fmla="*/ 1710810 h 2882674"/>
              <a:gd name="connsiteX6" fmla="*/ 3914813 w 4527460"/>
              <a:gd name="connsiteY6" fmla="*/ 2380825 h 2882674"/>
              <a:gd name="connsiteX7" fmla="*/ 3387353 w 4527460"/>
              <a:gd name="connsiteY7" fmla="*/ 2869591 h 2882674"/>
              <a:gd name="connsiteX8" fmla="*/ 2406765 w 4527460"/>
              <a:gd name="connsiteY8" fmla="*/ 2716854 h 2882674"/>
              <a:gd name="connsiteX9" fmla="*/ 1255111 w 4527460"/>
              <a:gd name="connsiteY9" fmla="*/ 2830897 h 2882674"/>
              <a:gd name="connsiteX10" fmla="*/ 790783 w 4527460"/>
              <a:gd name="connsiteY10" fmla="*/ 2124223 h 2882674"/>
              <a:gd name="connsiteX11" fmla="*/ 67816 w 4527460"/>
              <a:gd name="connsiteY11" fmla="*/ 1804490 h 2882674"/>
              <a:gd name="connsiteX0" fmla="*/ 67816 w 4527460"/>
              <a:gd name="connsiteY0" fmla="*/ 1804490 h 2882674"/>
              <a:gd name="connsiteX1" fmla="*/ 442536 w 4527460"/>
              <a:gd name="connsiteY1" fmla="*/ 1087631 h 2882674"/>
              <a:gd name="connsiteX2" fmla="*/ 578983 w 4527460"/>
              <a:gd name="connsiteY2" fmla="*/ 684399 h 2882674"/>
              <a:gd name="connsiteX3" fmla="*/ 1367118 w 4527460"/>
              <a:gd name="connsiteY3" fmla="*/ 468528 h 2882674"/>
              <a:gd name="connsiteX4" fmla="*/ 2127762 w 4527460"/>
              <a:gd name="connsiteY4" fmla="*/ 128 h 2882674"/>
              <a:gd name="connsiteX5" fmla="*/ 4454492 w 4527460"/>
              <a:gd name="connsiteY5" fmla="*/ 1710810 h 2882674"/>
              <a:gd name="connsiteX6" fmla="*/ 3914813 w 4527460"/>
              <a:gd name="connsiteY6" fmla="*/ 2380825 h 2882674"/>
              <a:gd name="connsiteX7" fmla="*/ 3387353 w 4527460"/>
              <a:gd name="connsiteY7" fmla="*/ 2869591 h 2882674"/>
              <a:gd name="connsiteX8" fmla="*/ 2406765 w 4527460"/>
              <a:gd name="connsiteY8" fmla="*/ 2716854 h 2882674"/>
              <a:gd name="connsiteX9" fmla="*/ 1255111 w 4527460"/>
              <a:gd name="connsiteY9" fmla="*/ 2830897 h 2882674"/>
              <a:gd name="connsiteX10" fmla="*/ 790783 w 4527460"/>
              <a:gd name="connsiteY10" fmla="*/ 2124223 h 2882674"/>
              <a:gd name="connsiteX11" fmla="*/ 67816 w 4527460"/>
              <a:gd name="connsiteY11" fmla="*/ 1804490 h 2882674"/>
              <a:gd name="connsiteX0" fmla="*/ 67816 w 4527460"/>
              <a:gd name="connsiteY0" fmla="*/ 1804490 h 2882674"/>
              <a:gd name="connsiteX1" fmla="*/ 442536 w 4527460"/>
              <a:gd name="connsiteY1" fmla="*/ 1087631 h 2882674"/>
              <a:gd name="connsiteX2" fmla="*/ 578983 w 4527460"/>
              <a:gd name="connsiteY2" fmla="*/ 684399 h 2882674"/>
              <a:gd name="connsiteX3" fmla="*/ 1367118 w 4527460"/>
              <a:gd name="connsiteY3" fmla="*/ 468528 h 2882674"/>
              <a:gd name="connsiteX4" fmla="*/ 2127762 w 4527460"/>
              <a:gd name="connsiteY4" fmla="*/ 128 h 2882674"/>
              <a:gd name="connsiteX5" fmla="*/ 4454492 w 4527460"/>
              <a:gd name="connsiteY5" fmla="*/ 1710810 h 2882674"/>
              <a:gd name="connsiteX6" fmla="*/ 3914813 w 4527460"/>
              <a:gd name="connsiteY6" fmla="*/ 2380825 h 2882674"/>
              <a:gd name="connsiteX7" fmla="*/ 3387353 w 4527460"/>
              <a:gd name="connsiteY7" fmla="*/ 2869591 h 2882674"/>
              <a:gd name="connsiteX8" fmla="*/ 2406765 w 4527460"/>
              <a:gd name="connsiteY8" fmla="*/ 2716854 h 2882674"/>
              <a:gd name="connsiteX9" fmla="*/ 1255111 w 4527460"/>
              <a:gd name="connsiteY9" fmla="*/ 2830897 h 2882674"/>
              <a:gd name="connsiteX10" fmla="*/ 790783 w 4527460"/>
              <a:gd name="connsiteY10" fmla="*/ 2124223 h 2882674"/>
              <a:gd name="connsiteX11" fmla="*/ 67816 w 4527460"/>
              <a:gd name="connsiteY11" fmla="*/ 1804490 h 2882674"/>
              <a:gd name="connsiteX0" fmla="*/ 67816 w 4527460"/>
              <a:gd name="connsiteY0" fmla="*/ 1804490 h 2882674"/>
              <a:gd name="connsiteX1" fmla="*/ 442536 w 4527460"/>
              <a:gd name="connsiteY1" fmla="*/ 1087631 h 2882674"/>
              <a:gd name="connsiteX2" fmla="*/ 578983 w 4527460"/>
              <a:gd name="connsiteY2" fmla="*/ 684399 h 2882674"/>
              <a:gd name="connsiteX3" fmla="*/ 1367118 w 4527460"/>
              <a:gd name="connsiteY3" fmla="*/ 468528 h 2882674"/>
              <a:gd name="connsiteX4" fmla="*/ 2127762 w 4527460"/>
              <a:gd name="connsiteY4" fmla="*/ 128 h 2882674"/>
              <a:gd name="connsiteX5" fmla="*/ 4454492 w 4527460"/>
              <a:gd name="connsiteY5" fmla="*/ 1710810 h 2882674"/>
              <a:gd name="connsiteX6" fmla="*/ 3914813 w 4527460"/>
              <a:gd name="connsiteY6" fmla="*/ 2380825 h 2882674"/>
              <a:gd name="connsiteX7" fmla="*/ 3387353 w 4527460"/>
              <a:gd name="connsiteY7" fmla="*/ 2869591 h 2882674"/>
              <a:gd name="connsiteX8" fmla="*/ 2406765 w 4527460"/>
              <a:gd name="connsiteY8" fmla="*/ 2716854 h 2882674"/>
              <a:gd name="connsiteX9" fmla="*/ 1255111 w 4527460"/>
              <a:gd name="connsiteY9" fmla="*/ 2830897 h 2882674"/>
              <a:gd name="connsiteX10" fmla="*/ 790783 w 4527460"/>
              <a:gd name="connsiteY10" fmla="*/ 2124223 h 2882674"/>
              <a:gd name="connsiteX11" fmla="*/ 67816 w 4527460"/>
              <a:gd name="connsiteY11" fmla="*/ 1804490 h 2882674"/>
              <a:gd name="connsiteX0" fmla="*/ 67816 w 4527460"/>
              <a:gd name="connsiteY0" fmla="*/ 1804490 h 2882674"/>
              <a:gd name="connsiteX1" fmla="*/ 442536 w 4527460"/>
              <a:gd name="connsiteY1" fmla="*/ 1087631 h 2882674"/>
              <a:gd name="connsiteX2" fmla="*/ 578983 w 4527460"/>
              <a:gd name="connsiteY2" fmla="*/ 684399 h 2882674"/>
              <a:gd name="connsiteX3" fmla="*/ 1367118 w 4527460"/>
              <a:gd name="connsiteY3" fmla="*/ 468528 h 2882674"/>
              <a:gd name="connsiteX4" fmla="*/ 2127762 w 4527460"/>
              <a:gd name="connsiteY4" fmla="*/ 128 h 2882674"/>
              <a:gd name="connsiteX5" fmla="*/ 4454492 w 4527460"/>
              <a:gd name="connsiteY5" fmla="*/ 1710810 h 2882674"/>
              <a:gd name="connsiteX6" fmla="*/ 3914813 w 4527460"/>
              <a:gd name="connsiteY6" fmla="*/ 2380825 h 2882674"/>
              <a:gd name="connsiteX7" fmla="*/ 3387353 w 4527460"/>
              <a:gd name="connsiteY7" fmla="*/ 2869591 h 2882674"/>
              <a:gd name="connsiteX8" fmla="*/ 2406765 w 4527460"/>
              <a:gd name="connsiteY8" fmla="*/ 2716854 h 2882674"/>
              <a:gd name="connsiteX9" fmla="*/ 1255111 w 4527460"/>
              <a:gd name="connsiteY9" fmla="*/ 2830897 h 2882674"/>
              <a:gd name="connsiteX10" fmla="*/ 790783 w 4527460"/>
              <a:gd name="connsiteY10" fmla="*/ 2124223 h 2882674"/>
              <a:gd name="connsiteX11" fmla="*/ 67816 w 4527460"/>
              <a:gd name="connsiteY11" fmla="*/ 1804490 h 2882674"/>
              <a:gd name="connsiteX0" fmla="*/ 67816 w 4693564"/>
              <a:gd name="connsiteY0" fmla="*/ 1804483 h 2882667"/>
              <a:gd name="connsiteX1" fmla="*/ 442536 w 4693564"/>
              <a:gd name="connsiteY1" fmla="*/ 1087624 h 2882667"/>
              <a:gd name="connsiteX2" fmla="*/ 578983 w 4693564"/>
              <a:gd name="connsiteY2" fmla="*/ 684392 h 2882667"/>
              <a:gd name="connsiteX3" fmla="*/ 1367118 w 4693564"/>
              <a:gd name="connsiteY3" fmla="*/ 468521 h 2882667"/>
              <a:gd name="connsiteX4" fmla="*/ 2127762 w 4693564"/>
              <a:gd name="connsiteY4" fmla="*/ 121 h 2882667"/>
              <a:gd name="connsiteX5" fmla="*/ 4454492 w 4693564"/>
              <a:gd name="connsiteY5" fmla="*/ 1710803 h 2882667"/>
              <a:gd name="connsiteX6" fmla="*/ 4578719 w 4693564"/>
              <a:gd name="connsiteY6" fmla="*/ 2399147 h 2882667"/>
              <a:gd name="connsiteX7" fmla="*/ 3914813 w 4693564"/>
              <a:gd name="connsiteY7" fmla="*/ 2380818 h 2882667"/>
              <a:gd name="connsiteX8" fmla="*/ 3387353 w 4693564"/>
              <a:gd name="connsiteY8" fmla="*/ 2869584 h 2882667"/>
              <a:gd name="connsiteX9" fmla="*/ 2406765 w 4693564"/>
              <a:gd name="connsiteY9" fmla="*/ 2716847 h 2882667"/>
              <a:gd name="connsiteX10" fmla="*/ 1255111 w 4693564"/>
              <a:gd name="connsiteY10" fmla="*/ 2830890 h 2882667"/>
              <a:gd name="connsiteX11" fmla="*/ 790783 w 4693564"/>
              <a:gd name="connsiteY11" fmla="*/ 2124216 h 2882667"/>
              <a:gd name="connsiteX12" fmla="*/ 67816 w 4693564"/>
              <a:gd name="connsiteY12" fmla="*/ 1804483 h 2882667"/>
              <a:gd name="connsiteX0" fmla="*/ 67816 w 4693564"/>
              <a:gd name="connsiteY0" fmla="*/ 1804483 h 2882667"/>
              <a:gd name="connsiteX1" fmla="*/ 442536 w 4693564"/>
              <a:gd name="connsiteY1" fmla="*/ 1087624 h 2882667"/>
              <a:gd name="connsiteX2" fmla="*/ 578983 w 4693564"/>
              <a:gd name="connsiteY2" fmla="*/ 684392 h 2882667"/>
              <a:gd name="connsiteX3" fmla="*/ 1367118 w 4693564"/>
              <a:gd name="connsiteY3" fmla="*/ 468521 h 2882667"/>
              <a:gd name="connsiteX4" fmla="*/ 2127762 w 4693564"/>
              <a:gd name="connsiteY4" fmla="*/ 121 h 2882667"/>
              <a:gd name="connsiteX5" fmla="*/ 4454492 w 4693564"/>
              <a:gd name="connsiteY5" fmla="*/ 1710803 h 2882667"/>
              <a:gd name="connsiteX6" fmla="*/ 4578719 w 4693564"/>
              <a:gd name="connsiteY6" fmla="*/ 2399147 h 2882667"/>
              <a:gd name="connsiteX7" fmla="*/ 3914813 w 4693564"/>
              <a:gd name="connsiteY7" fmla="*/ 2380818 h 2882667"/>
              <a:gd name="connsiteX8" fmla="*/ 3387353 w 4693564"/>
              <a:gd name="connsiteY8" fmla="*/ 2869584 h 2882667"/>
              <a:gd name="connsiteX9" fmla="*/ 2406765 w 4693564"/>
              <a:gd name="connsiteY9" fmla="*/ 2716847 h 2882667"/>
              <a:gd name="connsiteX10" fmla="*/ 1255111 w 4693564"/>
              <a:gd name="connsiteY10" fmla="*/ 2830890 h 2882667"/>
              <a:gd name="connsiteX11" fmla="*/ 790783 w 4693564"/>
              <a:gd name="connsiteY11" fmla="*/ 2124216 h 2882667"/>
              <a:gd name="connsiteX12" fmla="*/ 67816 w 4693564"/>
              <a:gd name="connsiteY12" fmla="*/ 1804483 h 2882667"/>
              <a:gd name="connsiteX0" fmla="*/ 67816 w 4693564"/>
              <a:gd name="connsiteY0" fmla="*/ 1804483 h 2882667"/>
              <a:gd name="connsiteX1" fmla="*/ 442536 w 4693564"/>
              <a:gd name="connsiteY1" fmla="*/ 1087624 h 2882667"/>
              <a:gd name="connsiteX2" fmla="*/ 578983 w 4693564"/>
              <a:gd name="connsiteY2" fmla="*/ 684392 h 2882667"/>
              <a:gd name="connsiteX3" fmla="*/ 1367118 w 4693564"/>
              <a:gd name="connsiteY3" fmla="*/ 468521 h 2882667"/>
              <a:gd name="connsiteX4" fmla="*/ 2127762 w 4693564"/>
              <a:gd name="connsiteY4" fmla="*/ 121 h 2882667"/>
              <a:gd name="connsiteX5" fmla="*/ 4454492 w 4693564"/>
              <a:gd name="connsiteY5" fmla="*/ 1710803 h 2882667"/>
              <a:gd name="connsiteX6" fmla="*/ 4578719 w 4693564"/>
              <a:gd name="connsiteY6" fmla="*/ 2399147 h 2882667"/>
              <a:gd name="connsiteX7" fmla="*/ 3914813 w 4693564"/>
              <a:gd name="connsiteY7" fmla="*/ 2380818 h 2882667"/>
              <a:gd name="connsiteX8" fmla="*/ 3387353 w 4693564"/>
              <a:gd name="connsiteY8" fmla="*/ 2869584 h 2882667"/>
              <a:gd name="connsiteX9" fmla="*/ 2406765 w 4693564"/>
              <a:gd name="connsiteY9" fmla="*/ 2716847 h 2882667"/>
              <a:gd name="connsiteX10" fmla="*/ 1255111 w 4693564"/>
              <a:gd name="connsiteY10" fmla="*/ 2830890 h 2882667"/>
              <a:gd name="connsiteX11" fmla="*/ 790783 w 4693564"/>
              <a:gd name="connsiteY11" fmla="*/ 2124216 h 2882667"/>
              <a:gd name="connsiteX12" fmla="*/ 67816 w 4693564"/>
              <a:gd name="connsiteY12" fmla="*/ 1804483 h 2882667"/>
              <a:gd name="connsiteX0" fmla="*/ 67816 w 4687166"/>
              <a:gd name="connsiteY0" fmla="*/ 1847770 h 2925954"/>
              <a:gd name="connsiteX1" fmla="*/ 442536 w 4687166"/>
              <a:gd name="connsiteY1" fmla="*/ 1130911 h 2925954"/>
              <a:gd name="connsiteX2" fmla="*/ 578983 w 4687166"/>
              <a:gd name="connsiteY2" fmla="*/ 727679 h 2925954"/>
              <a:gd name="connsiteX3" fmla="*/ 1367118 w 4687166"/>
              <a:gd name="connsiteY3" fmla="*/ 511808 h 2925954"/>
              <a:gd name="connsiteX4" fmla="*/ 2127762 w 4687166"/>
              <a:gd name="connsiteY4" fmla="*/ 43408 h 2925954"/>
              <a:gd name="connsiteX5" fmla="*/ 4442273 w 4687166"/>
              <a:gd name="connsiteY5" fmla="*/ 1652264 h 2925954"/>
              <a:gd name="connsiteX6" fmla="*/ 4578719 w 4687166"/>
              <a:gd name="connsiteY6" fmla="*/ 2442434 h 2925954"/>
              <a:gd name="connsiteX7" fmla="*/ 3914813 w 4687166"/>
              <a:gd name="connsiteY7" fmla="*/ 2424105 h 2925954"/>
              <a:gd name="connsiteX8" fmla="*/ 3387353 w 4687166"/>
              <a:gd name="connsiteY8" fmla="*/ 2912871 h 2925954"/>
              <a:gd name="connsiteX9" fmla="*/ 2406765 w 4687166"/>
              <a:gd name="connsiteY9" fmla="*/ 2760134 h 2925954"/>
              <a:gd name="connsiteX10" fmla="*/ 1255111 w 4687166"/>
              <a:gd name="connsiteY10" fmla="*/ 2874177 h 2925954"/>
              <a:gd name="connsiteX11" fmla="*/ 790783 w 4687166"/>
              <a:gd name="connsiteY11" fmla="*/ 2167503 h 2925954"/>
              <a:gd name="connsiteX12" fmla="*/ 67816 w 4687166"/>
              <a:gd name="connsiteY12" fmla="*/ 1847770 h 2925954"/>
              <a:gd name="connsiteX0" fmla="*/ 67816 w 4706217"/>
              <a:gd name="connsiteY0" fmla="*/ 1847770 h 2925954"/>
              <a:gd name="connsiteX1" fmla="*/ 442536 w 4706217"/>
              <a:gd name="connsiteY1" fmla="*/ 1130911 h 2925954"/>
              <a:gd name="connsiteX2" fmla="*/ 578983 w 4706217"/>
              <a:gd name="connsiteY2" fmla="*/ 727679 h 2925954"/>
              <a:gd name="connsiteX3" fmla="*/ 1367118 w 4706217"/>
              <a:gd name="connsiteY3" fmla="*/ 511808 h 2925954"/>
              <a:gd name="connsiteX4" fmla="*/ 2127762 w 4706217"/>
              <a:gd name="connsiteY4" fmla="*/ 43408 h 2925954"/>
              <a:gd name="connsiteX5" fmla="*/ 4442273 w 4706217"/>
              <a:gd name="connsiteY5" fmla="*/ 1652264 h 2925954"/>
              <a:gd name="connsiteX6" fmla="*/ 4578719 w 4706217"/>
              <a:gd name="connsiteY6" fmla="*/ 2442434 h 2925954"/>
              <a:gd name="connsiteX7" fmla="*/ 3914813 w 4706217"/>
              <a:gd name="connsiteY7" fmla="*/ 2424105 h 2925954"/>
              <a:gd name="connsiteX8" fmla="*/ 3387353 w 4706217"/>
              <a:gd name="connsiteY8" fmla="*/ 2912871 h 2925954"/>
              <a:gd name="connsiteX9" fmla="*/ 2406765 w 4706217"/>
              <a:gd name="connsiteY9" fmla="*/ 2760134 h 2925954"/>
              <a:gd name="connsiteX10" fmla="*/ 1255111 w 4706217"/>
              <a:gd name="connsiteY10" fmla="*/ 2874177 h 2925954"/>
              <a:gd name="connsiteX11" fmla="*/ 790783 w 4706217"/>
              <a:gd name="connsiteY11" fmla="*/ 2167503 h 2925954"/>
              <a:gd name="connsiteX12" fmla="*/ 67816 w 4706217"/>
              <a:gd name="connsiteY12" fmla="*/ 1847770 h 2925954"/>
              <a:gd name="connsiteX0" fmla="*/ 67816 w 4706217"/>
              <a:gd name="connsiteY0" fmla="*/ 1809183 h 2887367"/>
              <a:gd name="connsiteX1" fmla="*/ 442536 w 4706217"/>
              <a:gd name="connsiteY1" fmla="*/ 1092324 h 2887367"/>
              <a:gd name="connsiteX2" fmla="*/ 578983 w 4706217"/>
              <a:gd name="connsiteY2" fmla="*/ 689092 h 2887367"/>
              <a:gd name="connsiteX3" fmla="*/ 1367118 w 4706217"/>
              <a:gd name="connsiteY3" fmla="*/ 473221 h 2887367"/>
              <a:gd name="connsiteX4" fmla="*/ 2127762 w 4706217"/>
              <a:gd name="connsiteY4" fmla="*/ 4821 h 2887367"/>
              <a:gd name="connsiteX5" fmla="*/ 4189743 w 4706217"/>
              <a:gd name="connsiteY5" fmla="*/ 770553 h 2887367"/>
              <a:gd name="connsiteX6" fmla="*/ 4442273 w 4706217"/>
              <a:gd name="connsiteY6" fmla="*/ 1613677 h 2887367"/>
              <a:gd name="connsiteX7" fmla="*/ 4578719 w 4706217"/>
              <a:gd name="connsiteY7" fmla="*/ 2403847 h 2887367"/>
              <a:gd name="connsiteX8" fmla="*/ 3914813 w 4706217"/>
              <a:gd name="connsiteY8" fmla="*/ 2385518 h 2887367"/>
              <a:gd name="connsiteX9" fmla="*/ 3387353 w 4706217"/>
              <a:gd name="connsiteY9" fmla="*/ 2874284 h 2887367"/>
              <a:gd name="connsiteX10" fmla="*/ 2406765 w 4706217"/>
              <a:gd name="connsiteY10" fmla="*/ 2721547 h 2887367"/>
              <a:gd name="connsiteX11" fmla="*/ 1255111 w 4706217"/>
              <a:gd name="connsiteY11" fmla="*/ 2835590 h 2887367"/>
              <a:gd name="connsiteX12" fmla="*/ 790783 w 4706217"/>
              <a:gd name="connsiteY12" fmla="*/ 2128916 h 2887367"/>
              <a:gd name="connsiteX13" fmla="*/ 67816 w 4706217"/>
              <a:gd name="connsiteY13" fmla="*/ 1809183 h 2887367"/>
              <a:gd name="connsiteX0" fmla="*/ 67816 w 4706217"/>
              <a:gd name="connsiteY0" fmla="*/ 1809183 h 2887367"/>
              <a:gd name="connsiteX1" fmla="*/ 442536 w 4706217"/>
              <a:gd name="connsiteY1" fmla="*/ 1092324 h 2887367"/>
              <a:gd name="connsiteX2" fmla="*/ 578983 w 4706217"/>
              <a:gd name="connsiteY2" fmla="*/ 689092 h 2887367"/>
              <a:gd name="connsiteX3" fmla="*/ 1367118 w 4706217"/>
              <a:gd name="connsiteY3" fmla="*/ 473221 h 2887367"/>
              <a:gd name="connsiteX4" fmla="*/ 2127762 w 4706217"/>
              <a:gd name="connsiteY4" fmla="*/ 4821 h 2887367"/>
              <a:gd name="connsiteX5" fmla="*/ 4189743 w 4706217"/>
              <a:gd name="connsiteY5" fmla="*/ 770553 h 2887367"/>
              <a:gd name="connsiteX6" fmla="*/ 4442273 w 4706217"/>
              <a:gd name="connsiteY6" fmla="*/ 1613677 h 2887367"/>
              <a:gd name="connsiteX7" fmla="*/ 4578719 w 4706217"/>
              <a:gd name="connsiteY7" fmla="*/ 2403847 h 2887367"/>
              <a:gd name="connsiteX8" fmla="*/ 3914813 w 4706217"/>
              <a:gd name="connsiteY8" fmla="*/ 2385518 h 2887367"/>
              <a:gd name="connsiteX9" fmla="*/ 3387353 w 4706217"/>
              <a:gd name="connsiteY9" fmla="*/ 2874284 h 2887367"/>
              <a:gd name="connsiteX10" fmla="*/ 2406765 w 4706217"/>
              <a:gd name="connsiteY10" fmla="*/ 2721547 h 2887367"/>
              <a:gd name="connsiteX11" fmla="*/ 1255111 w 4706217"/>
              <a:gd name="connsiteY11" fmla="*/ 2835590 h 2887367"/>
              <a:gd name="connsiteX12" fmla="*/ 790783 w 4706217"/>
              <a:gd name="connsiteY12" fmla="*/ 2128916 h 2887367"/>
              <a:gd name="connsiteX13" fmla="*/ 67816 w 4706217"/>
              <a:gd name="connsiteY13" fmla="*/ 1809183 h 2887367"/>
              <a:gd name="connsiteX0" fmla="*/ 67816 w 4706217"/>
              <a:gd name="connsiteY0" fmla="*/ 1809183 h 2887367"/>
              <a:gd name="connsiteX1" fmla="*/ 442536 w 4706217"/>
              <a:gd name="connsiteY1" fmla="*/ 1092324 h 2887367"/>
              <a:gd name="connsiteX2" fmla="*/ 578983 w 4706217"/>
              <a:gd name="connsiteY2" fmla="*/ 689092 h 2887367"/>
              <a:gd name="connsiteX3" fmla="*/ 1367118 w 4706217"/>
              <a:gd name="connsiteY3" fmla="*/ 473221 h 2887367"/>
              <a:gd name="connsiteX4" fmla="*/ 2127762 w 4706217"/>
              <a:gd name="connsiteY4" fmla="*/ 4821 h 2887367"/>
              <a:gd name="connsiteX5" fmla="*/ 4189743 w 4706217"/>
              <a:gd name="connsiteY5" fmla="*/ 770553 h 2887367"/>
              <a:gd name="connsiteX6" fmla="*/ 4442273 w 4706217"/>
              <a:gd name="connsiteY6" fmla="*/ 1613677 h 2887367"/>
              <a:gd name="connsiteX7" fmla="*/ 4578719 w 4706217"/>
              <a:gd name="connsiteY7" fmla="*/ 2403847 h 2887367"/>
              <a:gd name="connsiteX8" fmla="*/ 3914813 w 4706217"/>
              <a:gd name="connsiteY8" fmla="*/ 2385518 h 2887367"/>
              <a:gd name="connsiteX9" fmla="*/ 3387353 w 4706217"/>
              <a:gd name="connsiteY9" fmla="*/ 2874284 h 2887367"/>
              <a:gd name="connsiteX10" fmla="*/ 2406765 w 4706217"/>
              <a:gd name="connsiteY10" fmla="*/ 2721547 h 2887367"/>
              <a:gd name="connsiteX11" fmla="*/ 1255111 w 4706217"/>
              <a:gd name="connsiteY11" fmla="*/ 2835590 h 2887367"/>
              <a:gd name="connsiteX12" fmla="*/ 790783 w 4706217"/>
              <a:gd name="connsiteY12" fmla="*/ 2128916 h 2887367"/>
              <a:gd name="connsiteX13" fmla="*/ 67816 w 4706217"/>
              <a:gd name="connsiteY13" fmla="*/ 1809183 h 2887367"/>
              <a:gd name="connsiteX0" fmla="*/ 67816 w 4706217"/>
              <a:gd name="connsiteY0" fmla="*/ 1809183 h 2887367"/>
              <a:gd name="connsiteX1" fmla="*/ 442536 w 4706217"/>
              <a:gd name="connsiteY1" fmla="*/ 1092324 h 2887367"/>
              <a:gd name="connsiteX2" fmla="*/ 578983 w 4706217"/>
              <a:gd name="connsiteY2" fmla="*/ 689092 h 2887367"/>
              <a:gd name="connsiteX3" fmla="*/ 1367118 w 4706217"/>
              <a:gd name="connsiteY3" fmla="*/ 473221 h 2887367"/>
              <a:gd name="connsiteX4" fmla="*/ 2127762 w 4706217"/>
              <a:gd name="connsiteY4" fmla="*/ 4821 h 2887367"/>
              <a:gd name="connsiteX5" fmla="*/ 4189743 w 4706217"/>
              <a:gd name="connsiteY5" fmla="*/ 770553 h 2887367"/>
              <a:gd name="connsiteX6" fmla="*/ 4442273 w 4706217"/>
              <a:gd name="connsiteY6" fmla="*/ 1613677 h 2887367"/>
              <a:gd name="connsiteX7" fmla="*/ 4578719 w 4706217"/>
              <a:gd name="connsiteY7" fmla="*/ 2403847 h 2887367"/>
              <a:gd name="connsiteX8" fmla="*/ 3914813 w 4706217"/>
              <a:gd name="connsiteY8" fmla="*/ 2385518 h 2887367"/>
              <a:gd name="connsiteX9" fmla="*/ 3387353 w 4706217"/>
              <a:gd name="connsiteY9" fmla="*/ 2874284 h 2887367"/>
              <a:gd name="connsiteX10" fmla="*/ 2406765 w 4706217"/>
              <a:gd name="connsiteY10" fmla="*/ 2721547 h 2887367"/>
              <a:gd name="connsiteX11" fmla="*/ 1255111 w 4706217"/>
              <a:gd name="connsiteY11" fmla="*/ 2835590 h 2887367"/>
              <a:gd name="connsiteX12" fmla="*/ 790783 w 4706217"/>
              <a:gd name="connsiteY12" fmla="*/ 2128916 h 2887367"/>
              <a:gd name="connsiteX13" fmla="*/ 67816 w 4706217"/>
              <a:gd name="connsiteY13" fmla="*/ 1809183 h 2887367"/>
              <a:gd name="connsiteX0" fmla="*/ 67816 w 4706217"/>
              <a:gd name="connsiteY0" fmla="*/ 1809183 h 2887367"/>
              <a:gd name="connsiteX1" fmla="*/ 442536 w 4706217"/>
              <a:gd name="connsiteY1" fmla="*/ 1092324 h 2887367"/>
              <a:gd name="connsiteX2" fmla="*/ 578983 w 4706217"/>
              <a:gd name="connsiteY2" fmla="*/ 689092 h 2887367"/>
              <a:gd name="connsiteX3" fmla="*/ 1367118 w 4706217"/>
              <a:gd name="connsiteY3" fmla="*/ 473221 h 2887367"/>
              <a:gd name="connsiteX4" fmla="*/ 2127762 w 4706217"/>
              <a:gd name="connsiteY4" fmla="*/ 4821 h 2887367"/>
              <a:gd name="connsiteX5" fmla="*/ 4189743 w 4706217"/>
              <a:gd name="connsiteY5" fmla="*/ 770553 h 2887367"/>
              <a:gd name="connsiteX6" fmla="*/ 4442273 w 4706217"/>
              <a:gd name="connsiteY6" fmla="*/ 1613677 h 2887367"/>
              <a:gd name="connsiteX7" fmla="*/ 4578719 w 4706217"/>
              <a:gd name="connsiteY7" fmla="*/ 2403847 h 2887367"/>
              <a:gd name="connsiteX8" fmla="*/ 3914813 w 4706217"/>
              <a:gd name="connsiteY8" fmla="*/ 2385518 h 2887367"/>
              <a:gd name="connsiteX9" fmla="*/ 3387353 w 4706217"/>
              <a:gd name="connsiteY9" fmla="*/ 2874284 h 2887367"/>
              <a:gd name="connsiteX10" fmla="*/ 2406765 w 4706217"/>
              <a:gd name="connsiteY10" fmla="*/ 2721547 h 2887367"/>
              <a:gd name="connsiteX11" fmla="*/ 1255111 w 4706217"/>
              <a:gd name="connsiteY11" fmla="*/ 2835590 h 2887367"/>
              <a:gd name="connsiteX12" fmla="*/ 790783 w 4706217"/>
              <a:gd name="connsiteY12" fmla="*/ 2128916 h 2887367"/>
              <a:gd name="connsiteX13" fmla="*/ 67816 w 4706217"/>
              <a:gd name="connsiteY13" fmla="*/ 1809183 h 2887367"/>
              <a:gd name="connsiteX0" fmla="*/ 67816 w 4706217"/>
              <a:gd name="connsiteY0" fmla="*/ 1806050 h 2884234"/>
              <a:gd name="connsiteX1" fmla="*/ 442536 w 4706217"/>
              <a:gd name="connsiteY1" fmla="*/ 1089191 h 2884234"/>
              <a:gd name="connsiteX2" fmla="*/ 578983 w 4706217"/>
              <a:gd name="connsiteY2" fmla="*/ 685959 h 2884234"/>
              <a:gd name="connsiteX3" fmla="*/ 1367118 w 4706217"/>
              <a:gd name="connsiteY3" fmla="*/ 470088 h 2884234"/>
              <a:gd name="connsiteX4" fmla="*/ 2127762 w 4706217"/>
              <a:gd name="connsiteY4" fmla="*/ 1688 h 2884234"/>
              <a:gd name="connsiteX5" fmla="*/ 3224430 w 4706217"/>
              <a:gd name="connsiteY5" fmla="*/ 637083 h 2884234"/>
              <a:gd name="connsiteX6" fmla="*/ 4189743 w 4706217"/>
              <a:gd name="connsiteY6" fmla="*/ 767420 h 2884234"/>
              <a:gd name="connsiteX7" fmla="*/ 4442273 w 4706217"/>
              <a:gd name="connsiteY7" fmla="*/ 1610544 h 2884234"/>
              <a:gd name="connsiteX8" fmla="*/ 4578719 w 4706217"/>
              <a:gd name="connsiteY8" fmla="*/ 2400714 h 2884234"/>
              <a:gd name="connsiteX9" fmla="*/ 3914813 w 4706217"/>
              <a:gd name="connsiteY9" fmla="*/ 2382385 h 2884234"/>
              <a:gd name="connsiteX10" fmla="*/ 3387353 w 4706217"/>
              <a:gd name="connsiteY10" fmla="*/ 2871151 h 2884234"/>
              <a:gd name="connsiteX11" fmla="*/ 2406765 w 4706217"/>
              <a:gd name="connsiteY11" fmla="*/ 2718414 h 2884234"/>
              <a:gd name="connsiteX12" fmla="*/ 1255111 w 4706217"/>
              <a:gd name="connsiteY12" fmla="*/ 2832457 h 2884234"/>
              <a:gd name="connsiteX13" fmla="*/ 790783 w 4706217"/>
              <a:gd name="connsiteY13" fmla="*/ 2125783 h 2884234"/>
              <a:gd name="connsiteX14" fmla="*/ 67816 w 4706217"/>
              <a:gd name="connsiteY14" fmla="*/ 1806050 h 2884234"/>
              <a:gd name="connsiteX0" fmla="*/ 67816 w 4706217"/>
              <a:gd name="connsiteY0" fmla="*/ 1806050 h 2884234"/>
              <a:gd name="connsiteX1" fmla="*/ 442536 w 4706217"/>
              <a:gd name="connsiteY1" fmla="*/ 1089191 h 2884234"/>
              <a:gd name="connsiteX2" fmla="*/ 578983 w 4706217"/>
              <a:gd name="connsiteY2" fmla="*/ 685959 h 2884234"/>
              <a:gd name="connsiteX3" fmla="*/ 1367118 w 4706217"/>
              <a:gd name="connsiteY3" fmla="*/ 470088 h 2884234"/>
              <a:gd name="connsiteX4" fmla="*/ 2127762 w 4706217"/>
              <a:gd name="connsiteY4" fmla="*/ 1688 h 2884234"/>
              <a:gd name="connsiteX5" fmla="*/ 3224430 w 4706217"/>
              <a:gd name="connsiteY5" fmla="*/ 637083 h 2884234"/>
              <a:gd name="connsiteX6" fmla="*/ 4189743 w 4706217"/>
              <a:gd name="connsiteY6" fmla="*/ 767420 h 2884234"/>
              <a:gd name="connsiteX7" fmla="*/ 4442273 w 4706217"/>
              <a:gd name="connsiteY7" fmla="*/ 1610544 h 2884234"/>
              <a:gd name="connsiteX8" fmla="*/ 4578719 w 4706217"/>
              <a:gd name="connsiteY8" fmla="*/ 2400714 h 2884234"/>
              <a:gd name="connsiteX9" fmla="*/ 3914813 w 4706217"/>
              <a:gd name="connsiteY9" fmla="*/ 2382385 h 2884234"/>
              <a:gd name="connsiteX10" fmla="*/ 3387353 w 4706217"/>
              <a:gd name="connsiteY10" fmla="*/ 2871151 h 2884234"/>
              <a:gd name="connsiteX11" fmla="*/ 2406765 w 4706217"/>
              <a:gd name="connsiteY11" fmla="*/ 2718414 h 2884234"/>
              <a:gd name="connsiteX12" fmla="*/ 1255111 w 4706217"/>
              <a:gd name="connsiteY12" fmla="*/ 2832457 h 2884234"/>
              <a:gd name="connsiteX13" fmla="*/ 790783 w 4706217"/>
              <a:gd name="connsiteY13" fmla="*/ 2125783 h 2884234"/>
              <a:gd name="connsiteX14" fmla="*/ 67816 w 4706217"/>
              <a:gd name="connsiteY14" fmla="*/ 1806050 h 2884234"/>
              <a:gd name="connsiteX0" fmla="*/ 67816 w 4706217"/>
              <a:gd name="connsiteY0" fmla="*/ 1804362 h 2882546"/>
              <a:gd name="connsiteX1" fmla="*/ 442536 w 4706217"/>
              <a:gd name="connsiteY1" fmla="*/ 1087503 h 2882546"/>
              <a:gd name="connsiteX2" fmla="*/ 578983 w 4706217"/>
              <a:gd name="connsiteY2" fmla="*/ 684271 h 2882546"/>
              <a:gd name="connsiteX3" fmla="*/ 1367118 w 4706217"/>
              <a:gd name="connsiteY3" fmla="*/ 468400 h 2882546"/>
              <a:gd name="connsiteX4" fmla="*/ 2127762 w 4706217"/>
              <a:gd name="connsiteY4" fmla="*/ 0 h 2882546"/>
              <a:gd name="connsiteX5" fmla="*/ 3224430 w 4706217"/>
              <a:gd name="connsiteY5" fmla="*/ 635395 h 2882546"/>
              <a:gd name="connsiteX6" fmla="*/ 4189743 w 4706217"/>
              <a:gd name="connsiteY6" fmla="*/ 765732 h 2882546"/>
              <a:gd name="connsiteX7" fmla="*/ 4442273 w 4706217"/>
              <a:gd name="connsiteY7" fmla="*/ 1608856 h 2882546"/>
              <a:gd name="connsiteX8" fmla="*/ 4578719 w 4706217"/>
              <a:gd name="connsiteY8" fmla="*/ 2399026 h 2882546"/>
              <a:gd name="connsiteX9" fmla="*/ 3914813 w 4706217"/>
              <a:gd name="connsiteY9" fmla="*/ 2380697 h 2882546"/>
              <a:gd name="connsiteX10" fmla="*/ 3387353 w 4706217"/>
              <a:gd name="connsiteY10" fmla="*/ 2869463 h 2882546"/>
              <a:gd name="connsiteX11" fmla="*/ 2406765 w 4706217"/>
              <a:gd name="connsiteY11" fmla="*/ 2716726 h 2882546"/>
              <a:gd name="connsiteX12" fmla="*/ 1255111 w 4706217"/>
              <a:gd name="connsiteY12" fmla="*/ 2830769 h 2882546"/>
              <a:gd name="connsiteX13" fmla="*/ 790783 w 4706217"/>
              <a:gd name="connsiteY13" fmla="*/ 2124095 h 2882546"/>
              <a:gd name="connsiteX14" fmla="*/ 67816 w 4706217"/>
              <a:gd name="connsiteY14" fmla="*/ 1804362 h 2882546"/>
              <a:gd name="connsiteX0" fmla="*/ 67816 w 4706217"/>
              <a:gd name="connsiteY0" fmla="*/ 1806191 h 2884375"/>
              <a:gd name="connsiteX1" fmla="*/ 442536 w 4706217"/>
              <a:gd name="connsiteY1" fmla="*/ 1089332 h 2884375"/>
              <a:gd name="connsiteX2" fmla="*/ 578983 w 4706217"/>
              <a:gd name="connsiteY2" fmla="*/ 686100 h 2884375"/>
              <a:gd name="connsiteX3" fmla="*/ 1367118 w 4706217"/>
              <a:gd name="connsiteY3" fmla="*/ 470229 h 2884375"/>
              <a:gd name="connsiteX4" fmla="*/ 2127762 w 4706217"/>
              <a:gd name="connsiteY4" fmla="*/ 1829 h 2884375"/>
              <a:gd name="connsiteX5" fmla="*/ 3224430 w 4706217"/>
              <a:gd name="connsiteY5" fmla="*/ 637224 h 2884375"/>
              <a:gd name="connsiteX6" fmla="*/ 4189743 w 4706217"/>
              <a:gd name="connsiteY6" fmla="*/ 767561 h 2884375"/>
              <a:gd name="connsiteX7" fmla="*/ 4442273 w 4706217"/>
              <a:gd name="connsiteY7" fmla="*/ 1610685 h 2884375"/>
              <a:gd name="connsiteX8" fmla="*/ 4578719 w 4706217"/>
              <a:gd name="connsiteY8" fmla="*/ 2400855 h 2884375"/>
              <a:gd name="connsiteX9" fmla="*/ 3914813 w 4706217"/>
              <a:gd name="connsiteY9" fmla="*/ 2382526 h 2884375"/>
              <a:gd name="connsiteX10" fmla="*/ 3387353 w 4706217"/>
              <a:gd name="connsiteY10" fmla="*/ 2871292 h 2884375"/>
              <a:gd name="connsiteX11" fmla="*/ 2406765 w 4706217"/>
              <a:gd name="connsiteY11" fmla="*/ 2718555 h 2884375"/>
              <a:gd name="connsiteX12" fmla="*/ 1255111 w 4706217"/>
              <a:gd name="connsiteY12" fmla="*/ 2832598 h 2884375"/>
              <a:gd name="connsiteX13" fmla="*/ 790783 w 4706217"/>
              <a:gd name="connsiteY13" fmla="*/ 2125924 h 2884375"/>
              <a:gd name="connsiteX14" fmla="*/ 67816 w 4706217"/>
              <a:gd name="connsiteY14" fmla="*/ 1806191 h 2884375"/>
              <a:gd name="connsiteX0" fmla="*/ 67816 w 4706217"/>
              <a:gd name="connsiteY0" fmla="*/ 1806278 h 2884462"/>
              <a:gd name="connsiteX1" fmla="*/ 442536 w 4706217"/>
              <a:gd name="connsiteY1" fmla="*/ 1089419 h 2884462"/>
              <a:gd name="connsiteX2" fmla="*/ 578983 w 4706217"/>
              <a:gd name="connsiteY2" fmla="*/ 686187 h 2884462"/>
              <a:gd name="connsiteX3" fmla="*/ 1367118 w 4706217"/>
              <a:gd name="connsiteY3" fmla="*/ 470316 h 2884462"/>
              <a:gd name="connsiteX4" fmla="*/ 2127762 w 4706217"/>
              <a:gd name="connsiteY4" fmla="*/ 1916 h 2884462"/>
              <a:gd name="connsiteX5" fmla="*/ 3224430 w 4706217"/>
              <a:gd name="connsiteY5" fmla="*/ 637311 h 2884462"/>
              <a:gd name="connsiteX6" fmla="*/ 4189743 w 4706217"/>
              <a:gd name="connsiteY6" fmla="*/ 767648 h 2884462"/>
              <a:gd name="connsiteX7" fmla="*/ 4442273 w 4706217"/>
              <a:gd name="connsiteY7" fmla="*/ 1610772 h 2884462"/>
              <a:gd name="connsiteX8" fmla="*/ 4578719 w 4706217"/>
              <a:gd name="connsiteY8" fmla="*/ 2400942 h 2884462"/>
              <a:gd name="connsiteX9" fmla="*/ 3914813 w 4706217"/>
              <a:gd name="connsiteY9" fmla="*/ 2382613 h 2884462"/>
              <a:gd name="connsiteX10" fmla="*/ 3387353 w 4706217"/>
              <a:gd name="connsiteY10" fmla="*/ 2871379 h 2884462"/>
              <a:gd name="connsiteX11" fmla="*/ 2406765 w 4706217"/>
              <a:gd name="connsiteY11" fmla="*/ 2718642 h 2884462"/>
              <a:gd name="connsiteX12" fmla="*/ 1255111 w 4706217"/>
              <a:gd name="connsiteY12" fmla="*/ 2832685 h 2884462"/>
              <a:gd name="connsiteX13" fmla="*/ 790783 w 4706217"/>
              <a:gd name="connsiteY13" fmla="*/ 2126011 h 2884462"/>
              <a:gd name="connsiteX14" fmla="*/ 67816 w 4706217"/>
              <a:gd name="connsiteY14" fmla="*/ 1806278 h 2884462"/>
              <a:gd name="connsiteX0" fmla="*/ 67816 w 4706217"/>
              <a:gd name="connsiteY0" fmla="*/ 1807135 h 2885319"/>
              <a:gd name="connsiteX1" fmla="*/ 442536 w 4706217"/>
              <a:gd name="connsiteY1" fmla="*/ 1090276 h 2885319"/>
              <a:gd name="connsiteX2" fmla="*/ 578983 w 4706217"/>
              <a:gd name="connsiteY2" fmla="*/ 687044 h 2885319"/>
              <a:gd name="connsiteX3" fmla="*/ 1367118 w 4706217"/>
              <a:gd name="connsiteY3" fmla="*/ 471173 h 2885319"/>
              <a:gd name="connsiteX4" fmla="*/ 2127762 w 4706217"/>
              <a:gd name="connsiteY4" fmla="*/ 2773 h 2885319"/>
              <a:gd name="connsiteX5" fmla="*/ 3224430 w 4706217"/>
              <a:gd name="connsiteY5" fmla="*/ 638168 h 2885319"/>
              <a:gd name="connsiteX6" fmla="*/ 4189743 w 4706217"/>
              <a:gd name="connsiteY6" fmla="*/ 768505 h 2885319"/>
              <a:gd name="connsiteX7" fmla="*/ 4442273 w 4706217"/>
              <a:gd name="connsiteY7" fmla="*/ 1611629 h 2885319"/>
              <a:gd name="connsiteX8" fmla="*/ 4578719 w 4706217"/>
              <a:gd name="connsiteY8" fmla="*/ 2401799 h 2885319"/>
              <a:gd name="connsiteX9" fmla="*/ 3914813 w 4706217"/>
              <a:gd name="connsiteY9" fmla="*/ 2383470 h 2885319"/>
              <a:gd name="connsiteX10" fmla="*/ 3387353 w 4706217"/>
              <a:gd name="connsiteY10" fmla="*/ 2872236 h 2885319"/>
              <a:gd name="connsiteX11" fmla="*/ 2406765 w 4706217"/>
              <a:gd name="connsiteY11" fmla="*/ 2719499 h 2885319"/>
              <a:gd name="connsiteX12" fmla="*/ 1255111 w 4706217"/>
              <a:gd name="connsiteY12" fmla="*/ 2833542 h 2885319"/>
              <a:gd name="connsiteX13" fmla="*/ 790783 w 4706217"/>
              <a:gd name="connsiteY13" fmla="*/ 2126868 h 2885319"/>
              <a:gd name="connsiteX14" fmla="*/ 67816 w 4706217"/>
              <a:gd name="connsiteY14" fmla="*/ 1807135 h 2885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706217" h="2885319">
                <a:moveTo>
                  <a:pt x="67816" y="1807135"/>
                </a:moveTo>
                <a:cubicBezTo>
                  <a:pt x="-202872" y="1487061"/>
                  <a:pt x="422850" y="1218577"/>
                  <a:pt x="442536" y="1090276"/>
                </a:cubicBezTo>
                <a:cubicBezTo>
                  <a:pt x="511098" y="872368"/>
                  <a:pt x="470709" y="759001"/>
                  <a:pt x="578983" y="687044"/>
                </a:cubicBezTo>
                <a:cubicBezTo>
                  <a:pt x="766682" y="573677"/>
                  <a:pt x="1147003" y="644277"/>
                  <a:pt x="1367118" y="471173"/>
                </a:cubicBezTo>
                <a:cubicBezTo>
                  <a:pt x="1587233" y="298069"/>
                  <a:pt x="1641033" y="7526"/>
                  <a:pt x="2127762" y="2773"/>
                </a:cubicBezTo>
                <a:cubicBezTo>
                  <a:pt x="2740757" y="-42710"/>
                  <a:pt x="2770794" y="484071"/>
                  <a:pt x="3224430" y="638168"/>
                </a:cubicBezTo>
                <a:cubicBezTo>
                  <a:pt x="3568094" y="765790"/>
                  <a:pt x="4022408" y="597436"/>
                  <a:pt x="4189743" y="768505"/>
                </a:cubicBezTo>
                <a:cubicBezTo>
                  <a:pt x="4369805" y="989809"/>
                  <a:pt x="4110659" y="1284087"/>
                  <a:pt x="4442273" y="1611629"/>
                </a:cubicBezTo>
                <a:cubicBezTo>
                  <a:pt x="4872150" y="2125512"/>
                  <a:pt x="4668666" y="2290130"/>
                  <a:pt x="4578719" y="2401799"/>
                </a:cubicBezTo>
                <a:cubicBezTo>
                  <a:pt x="4397129" y="2544016"/>
                  <a:pt x="4067552" y="2276552"/>
                  <a:pt x="3914813" y="2383470"/>
                </a:cubicBezTo>
                <a:cubicBezTo>
                  <a:pt x="3763431" y="2432007"/>
                  <a:pt x="3862033" y="2746988"/>
                  <a:pt x="3387353" y="2872236"/>
                </a:cubicBezTo>
                <a:cubicBezTo>
                  <a:pt x="2976823" y="2944194"/>
                  <a:pt x="2699346" y="2694721"/>
                  <a:pt x="2406765" y="2719499"/>
                </a:cubicBezTo>
                <a:cubicBezTo>
                  <a:pt x="2017110" y="2761588"/>
                  <a:pt x="1561439" y="2974742"/>
                  <a:pt x="1255111" y="2833542"/>
                </a:cubicBezTo>
                <a:cubicBezTo>
                  <a:pt x="969149" y="2731037"/>
                  <a:pt x="1018874" y="2233446"/>
                  <a:pt x="790783" y="2126868"/>
                </a:cubicBezTo>
                <a:cubicBezTo>
                  <a:pt x="565577" y="1975147"/>
                  <a:pt x="209015" y="1965984"/>
                  <a:pt x="67816" y="1807135"/>
                </a:cubicBezTo>
                <a:close/>
              </a:path>
            </a:pathLst>
          </a:cu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38" name="Oval 9237">
            <a:extLst>
              <a:ext uri="{FF2B5EF4-FFF2-40B4-BE49-F238E27FC236}">
                <a16:creationId xmlns:a16="http://schemas.microsoft.com/office/drawing/2014/main" id="{7B4AD791-621E-DF18-AD69-33118A7FDCE4}"/>
              </a:ext>
            </a:extLst>
          </p:cNvPr>
          <p:cNvSpPr/>
          <p:nvPr/>
        </p:nvSpPr>
        <p:spPr bwMode="auto">
          <a:xfrm>
            <a:off x="1120175" y="2793294"/>
            <a:ext cx="4765877" cy="3162663"/>
          </a:xfrm>
          <a:custGeom>
            <a:avLst/>
            <a:gdLst>
              <a:gd name="connsiteX0" fmla="*/ 0 w 4236203"/>
              <a:gd name="connsiteY0" fmla="*/ 1074549 h 2149098"/>
              <a:gd name="connsiteX1" fmla="*/ 2118102 w 4236203"/>
              <a:gd name="connsiteY1" fmla="*/ 0 h 2149098"/>
              <a:gd name="connsiteX2" fmla="*/ 4236204 w 4236203"/>
              <a:gd name="connsiteY2" fmla="*/ 1074549 h 2149098"/>
              <a:gd name="connsiteX3" fmla="*/ 2118102 w 4236203"/>
              <a:gd name="connsiteY3" fmla="*/ 2149098 h 2149098"/>
              <a:gd name="connsiteX4" fmla="*/ 0 w 4236203"/>
              <a:gd name="connsiteY4" fmla="*/ 1074549 h 2149098"/>
              <a:gd name="connsiteX0" fmla="*/ 0 w 4786394"/>
              <a:gd name="connsiteY0" fmla="*/ 1020443 h 2149359"/>
              <a:gd name="connsiteX1" fmla="*/ 2668292 w 4786394"/>
              <a:gd name="connsiteY1" fmla="*/ 138 h 2149359"/>
              <a:gd name="connsiteX2" fmla="*/ 4786394 w 4786394"/>
              <a:gd name="connsiteY2" fmla="*/ 1074687 h 2149359"/>
              <a:gd name="connsiteX3" fmla="*/ 2668292 w 4786394"/>
              <a:gd name="connsiteY3" fmla="*/ 2149236 h 2149359"/>
              <a:gd name="connsiteX4" fmla="*/ 0 w 4786394"/>
              <a:gd name="connsiteY4" fmla="*/ 1020443 h 2149359"/>
              <a:gd name="connsiteX0" fmla="*/ 164299 w 4950693"/>
              <a:gd name="connsiteY0" fmla="*/ 1037540 h 2166456"/>
              <a:gd name="connsiteX1" fmla="*/ 564671 w 4950693"/>
              <a:gd name="connsiteY1" fmla="*/ 471852 h 2166456"/>
              <a:gd name="connsiteX2" fmla="*/ 2832591 w 4950693"/>
              <a:gd name="connsiteY2" fmla="*/ 17235 h 2166456"/>
              <a:gd name="connsiteX3" fmla="*/ 4950693 w 4950693"/>
              <a:gd name="connsiteY3" fmla="*/ 1091784 h 2166456"/>
              <a:gd name="connsiteX4" fmla="*/ 2832591 w 4950693"/>
              <a:gd name="connsiteY4" fmla="*/ 2166333 h 2166456"/>
              <a:gd name="connsiteX5" fmla="*/ 164299 w 4950693"/>
              <a:gd name="connsiteY5" fmla="*/ 1037540 h 2166456"/>
              <a:gd name="connsiteX0" fmla="*/ 297 w 4786691"/>
              <a:gd name="connsiteY0" fmla="*/ 1037540 h 2166456"/>
              <a:gd name="connsiteX1" fmla="*/ 400669 w 4786691"/>
              <a:gd name="connsiteY1" fmla="*/ 471852 h 2166456"/>
              <a:gd name="connsiteX2" fmla="*/ 2668589 w 4786691"/>
              <a:gd name="connsiteY2" fmla="*/ 17235 h 2166456"/>
              <a:gd name="connsiteX3" fmla="*/ 4786691 w 4786691"/>
              <a:gd name="connsiteY3" fmla="*/ 1091784 h 2166456"/>
              <a:gd name="connsiteX4" fmla="*/ 2668589 w 4786691"/>
              <a:gd name="connsiteY4" fmla="*/ 2166333 h 2166456"/>
              <a:gd name="connsiteX5" fmla="*/ 297 w 4786691"/>
              <a:gd name="connsiteY5" fmla="*/ 1037540 h 2166456"/>
              <a:gd name="connsiteX0" fmla="*/ 297 w 4786691"/>
              <a:gd name="connsiteY0" fmla="*/ 1037540 h 2166456"/>
              <a:gd name="connsiteX1" fmla="*/ 400669 w 4786691"/>
              <a:gd name="connsiteY1" fmla="*/ 471852 h 2166456"/>
              <a:gd name="connsiteX2" fmla="*/ 2668589 w 4786691"/>
              <a:gd name="connsiteY2" fmla="*/ 17235 h 2166456"/>
              <a:gd name="connsiteX3" fmla="*/ 4786691 w 4786691"/>
              <a:gd name="connsiteY3" fmla="*/ 1091784 h 2166456"/>
              <a:gd name="connsiteX4" fmla="*/ 2668589 w 4786691"/>
              <a:gd name="connsiteY4" fmla="*/ 2166333 h 2166456"/>
              <a:gd name="connsiteX5" fmla="*/ 297 w 4786691"/>
              <a:gd name="connsiteY5" fmla="*/ 1037540 h 2166456"/>
              <a:gd name="connsiteX0" fmla="*/ 747 w 4787141"/>
              <a:gd name="connsiteY0" fmla="*/ 1037540 h 2166456"/>
              <a:gd name="connsiteX1" fmla="*/ 401119 w 4787141"/>
              <a:gd name="connsiteY1" fmla="*/ 471852 h 2166456"/>
              <a:gd name="connsiteX2" fmla="*/ 2669039 w 4787141"/>
              <a:gd name="connsiteY2" fmla="*/ 17235 h 2166456"/>
              <a:gd name="connsiteX3" fmla="*/ 4787141 w 4787141"/>
              <a:gd name="connsiteY3" fmla="*/ 1091784 h 2166456"/>
              <a:gd name="connsiteX4" fmla="*/ 2669039 w 4787141"/>
              <a:gd name="connsiteY4" fmla="*/ 2166333 h 2166456"/>
              <a:gd name="connsiteX5" fmla="*/ 747 w 4787141"/>
              <a:gd name="connsiteY5" fmla="*/ 1037540 h 2166456"/>
              <a:gd name="connsiteX0" fmla="*/ 747 w 4787141"/>
              <a:gd name="connsiteY0" fmla="*/ 1131500 h 2260416"/>
              <a:gd name="connsiteX1" fmla="*/ 401119 w 4787141"/>
              <a:gd name="connsiteY1" fmla="*/ 565812 h 2260416"/>
              <a:gd name="connsiteX2" fmla="*/ 672340 w 4787141"/>
              <a:gd name="connsiteY2" fmla="*/ 85365 h 2260416"/>
              <a:gd name="connsiteX3" fmla="*/ 2669039 w 4787141"/>
              <a:gd name="connsiteY3" fmla="*/ 111195 h 2260416"/>
              <a:gd name="connsiteX4" fmla="*/ 4787141 w 4787141"/>
              <a:gd name="connsiteY4" fmla="*/ 1185744 h 2260416"/>
              <a:gd name="connsiteX5" fmla="*/ 2669039 w 4787141"/>
              <a:gd name="connsiteY5" fmla="*/ 2260293 h 2260416"/>
              <a:gd name="connsiteX6" fmla="*/ 747 w 4787141"/>
              <a:gd name="connsiteY6" fmla="*/ 1131500 h 2260416"/>
              <a:gd name="connsiteX0" fmla="*/ 747 w 4787141"/>
              <a:gd name="connsiteY0" fmla="*/ 1131500 h 2260416"/>
              <a:gd name="connsiteX1" fmla="*/ 401119 w 4787141"/>
              <a:gd name="connsiteY1" fmla="*/ 565812 h 2260416"/>
              <a:gd name="connsiteX2" fmla="*/ 672340 w 4787141"/>
              <a:gd name="connsiteY2" fmla="*/ 85365 h 2260416"/>
              <a:gd name="connsiteX3" fmla="*/ 2669039 w 4787141"/>
              <a:gd name="connsiteY3" fmla="*/ 111195 h 2260416"/>
              <a:gd name="connsiteX4" fmla="*/ 4787141 w 4787141"/>
              <a:gd name="connsiteY4" fmla="*/ 1185744 h 2260416"/>
              <a:gd name="connsiteX5" fmla="*/ 2669039 w 4787141"/>
              <a:gd name="connsiteY5" fmla="*/ 2260293 h 2260416"/>
              <a:gd name="connsiteX6" fmla="*/ 747 w 4787141"/>
              <a:gd name="connsiteY6" fmla="*/ 1131500 h 2260416"/>
              <a:gd name="connsiteX0" fmla="*/ 747 w 4787141"/>
              <a:gd name="connsiteY0" fmla="*/ 1131500 h 2260416"/>
              <a:gd name="connsiteX1" fmla="*/ 401119 w 4787141"/>
              <a:gd name="connsiteY1" fmla="*/ 565812 h 2260416"/>
              <a:gd name="connsiteX2" fmla="*/ 672340 w 4787141"/>
              <a:gd name="connsiteY2" fmla="*/ 85365 h 2260416"/>
              <a:gd name="connsiteX3" fmla="*/ 2669039 w 4787141"/>
              <a:gd name="connsiteY3" fmla="*/ 111195 h 2260416"/>
              <a:gd name="connsiteX4" fmla="*/ 4787141 w 4787141"/>
              <a:gd name="connsiteY4" fmla="*/ 1185744 h 2260416"/>
              <a:gd name="connsiteX5" fmla="*/ 2669039 w 4787141"/>
              <a:gd name="connsiteY5" fmla="*/ 2260293 h 2260416"/>
              <a:gd name="connsiteX6" fmla="*/ 747 w 4787141"/>
              <a:gd name="connsiteY6" fmla="*/ 1131500 h 2260416"/>
              <a:gd name="connsiteX0" fmla="*/ 747 w 4787141"/>
              <a:gd name="connsiteY0" fmla="*/ 1131500 h 2260416"/>
              <a:gd name="connsiteX1" fmla="*/ 401119 w 4787141"/>
              <a:gd name="connsiteY1" fmla="*/ 565812 h 2260416"/>
              <a:gd name="connsiteX2" fmla="*/ 672340 w 4787141"/>
              <a:gd name="connsiteY2" fmla="*/ 85365 h 2260416"/>
              <a:gd name="connsiteX3" fmla="*/ 2669039 w 4787141"/>
              <a:gd name="connsiteY3" fmla="*/ 111195 h 2260416"/>
              <a:gd name="connsiteX4" fmla="*/ 4787141 w 4787141"/>
              <a:gd name="connsiteY4" fmla="*/ 1185744 h 2260416"/>
              <a:gd name="connsiteX5" fmla="*/ 2669039 w 4787141"/>
              <a:gd name="connsiteY5" fmla="*/ 2260293 h 2260416"/>
              <a:gd name="connsiteX6" fmla="*/ 747 w 4787141"/>
              <a:gd name="connsiteY6" fmla="*/ 1131500 h 2260416"/>
              <a:gd name="connsiteX0" fmla="*/ 747 w 4787141"/>
              <a:gd name="connsiteY0" fmla="*/ 1058306 h 2187222"/>
              <a:gd name="connsiteX1" fmla="*/ 401119 w 4787141"/>
              <a:gd name="connsiteY1" fmla="*/ 492618 h 2187222"/>
              <a:gd name="connsiteX2" fmla="*/ 672340 w 4787141"/>
              <a:gd name="connsiteY2" fmla="*/ 12171 h 2187222"/>
              <a:gd name="connsiteX3" fmla="*/ 1695229 w 4787141"/>
              <a:gd name="connsiteY3" fmla="*/ 402211 h 2187222"/>
              <a:gd name="connsiteX4" fmla="*/ 2669039 w 4787141"/>
              <a:gd name="connsiteY4" fmla="*/ 38001 h 2187222"/>
              <a:gd name="connsiteX5" fmla="*/ 4787141 w 4787141"/>
              <a:gd name="connsiteY5" fmla="*/ 1112550 h 2187222"/>
              <a:gd name="connsiteX6" fmla="*/ 2669039 w 4787141"/>
              <a:gd name="connsiteY6" fmla="*/ 2187099 h 2187222"/>
              <a:gd name="connsiteX7" fmla="*/ 747 w 4787141"/>
              <a:gd name="connsiteY7" fmla="*/ 1058306 h 2187222"/>
              <a:gd name="connsiteX0" fmla="*/ 747 w 4787141"/>
              <a:gd name="connsiteY0" fmla="*/ 1046135 h 2175051"/>
              <a:gd name="connsiteX1" fmla="*/ 401119 w 4787141"/>
              <a:gd name="connsiteY1" fmla="*/ 480447 h 2175051"/>
              <a:gd name="connsiteX2" fmla="*/ 672340 w 4787141"/>
              <a:gd name="connsiteY2" fmla="*/ 0 h 2175051"/>
              <a:gd name="connsiteX3" fmla="*/ 1695229 w 4787141"/>
              <a:gd name="connsiteY3" fmla="*/ 390040 h 2175051"/>
              <a:gd name="connsiteX4" fmla="*/ 2669039 w 4787141"/>
              <a:gd name="connsiteY4" fmla="*/ 25830 h 2175051"/>
              <a:gd name="connsiteX5" fmla="*/ 4787141 w 4787141"/>
              <a:gd name="connsiteY5" fmla="*/ 1100379 h 2175051"/>
              <a:gd name="connsiteX6" fmla="*/ 2669039 w 4787141"/>
              <a:gd name="connsiteY6" fmla="*/ 2174928 h 2175051"/>
              <a:gd name="connsiteX7" fmla="*/ 747 w 4787141"/>
              <a:gd name="connsiteY7" fmla="*/ 1046135 h 2175051"/>
              <a:gd name="connsiteX0" fmla="*/ 747 w 4787141"/>
              <a:gd name="connsiteY0" fmla="*/ 1510796 h 2639712"/>
              <a:gd name="connsiteX1" fmla="*/ 401119 w 4787141"/>
              <a:gd name="connsiteY1" fmla="*/ 945108 h 2639712"/>
              <a:gd name="connsiteX2" fmla="*/ 672340 w 4787141"/>
              <a:gd name="connsiteY2" fmla="*/ 464661 h 2639712"/>
              <a:gd name="connsiteX3" fmla="*/ 1695229 w 4787141"/>
              <a:gd name="connsiteY3" fmla="*/ 854701 h 2639712"/>
              <a:gd name="connsiteX4" fmla="*/ 2170510 w 4787141"/>
              <a:gd name="connsiteY4" fmla="*/ 10044 h 2639712"/>
              <a:gd name="connsiteX5" fmla="*/ 4787141 w 4787141"/>
              <a:gd name="connsiteY5" fmla="*/ 1565040 h 2639712"/>
              <a:gd name="connsiteX6" fmla="*/ 2669039 w 4787141"/>
              <a:gd name="connsiteY6" fmla="*/ 2639589 h 2639712"/>
              <a:gd name="connsiteX7" fmla="*/ 747 w 4787141"/>
              <a:gd name="connsiteY7" fmla="*/ 1510796 h 2639712"/>
              <a:gd name="connsiteX0" fmla="*/ 747 w 4787141"/>
              <a:gd name="connsiteY0" fmla="*/ 1500752 h 2629668"/>
              <a:gd name="connsiteX1" fmla="*/ 401119 w 4787141"/>
              <a:gd name="connsiteY1" fmla="*/ 935064 h 2629668"/>
              <a:gd name="connsiteX2" fmla="*/ 672340 w 4787141"/>
              <a:gd name="connsiteY2" fmla="*/ 454617 h 2629668"/>
              <a:gd name="connsiteX3" fmla="*/ 1695229 w 4787141"/>
              <a:gd name="connsiteY3" fmla="*/ 844657 h 2629668"/>
              <a:gd name="connsiteX4" fmla="*/ 2170510 w 4787141"/>
              <a:gd name="connsiteY4" fmla="*/ 0 h 2629668"/>
              <a:gd name="connsiteX5" fmla="*/ 4787141 w 4787141"/>
              <a:gd name="connsiteY5" fmla="*/ 1554996 h 2629668"/>
              <a:gd name="connsiteX6" fmla="*/ 2669039 w 4787141"/>
              <a:gd name="connsiteY6" fmla="*/ 2629545 h 2629668"/>
              <a:gd name="connsiteX7" fmla="*/ 747 w 4787141"/>
              <a:gd name="connsiteY7" fmla="*/ 1500752 h 2629668"/>
              <a:gd name="connsiteX0" fmla="*/ 747 w 4787141"/>
              <a:gd name="connsiteY0" fmla="*/ 1500752 h 2629668"/>
              <a:gd name="connsiteX1" fmla="*/ 401119 w 4787141"/>
              <a:gd name="connsiteY1" fmla="*/ 935064 h 2629668"/>
              <a:gd name="connsiteX2" fmla="*/ 672340 w 4787141"/>
              <a:gd name="connsiteY2" fmla="*/ 454617 h 2629668"/>
              <a:gd name="connsiteX3" fmla="*/ 1695229 w 4787141"/>
              <a:gd name="connsiteY3" fmla="*/ 844657 h 2629668"/>
              <a:gd name="connsiteX4" fmla="*/ 2170510 w 4787141"/>
              <a:gd name="connsiteY4" fmla="*/ 0 h 2629668"/>
              <a:gd name="connsiteX5" fmla="*/ 4787141 w 4787141"/>
              <a:gd name="connsiteY5" fmla="*/ 1554996 h 2629668"/>
              <a:gd name="connsiteX6" fmla="*/ 2669039 w 4787141"/>
              <a:gd name="connsiteY6" fmla="*/ 2629545 h 2629668"/>
              <a:gd name="connsiteX7" fmla="*/ 747 w 4787141"/>
              <a:gd name="connsiteY7" fmla="*/ 1500752 h 2629668"/>
              <a:gd name="connsiteX0" fmla="*/ 747 w 4787804"/>
              <a:gd name="connsiteY0" fmla="*/ 1762005 h 2890886"/>
              <a:gd name="connsiteX1" fmla="*/ 401119 w 4787804"/>
              <a:gd name="connsiteY1" fmla="*/ 1196317 h 2890886"/>
              <a:gd name="connsiteX2" fmla="*/ 672340 w 4787804"/>
              <a:gd name="connsiteY2" fmla="*/ 715870 h 2890886"/>
              <a:gd name="connsiteX3" fmla="*/ 1695229 w 4787804"/>
              <a:gd name="connsiteY3" fmla="*/ 1105910 h 2890886"/>
              <a:gd name="connsiteX4" fmla="*/ 2170510 w 4787804"/>
              <a:gd name="connsiteY4" fmla="*/ 261253 h 2890886"/>
              <a:gd name="connsiteX5" fmla="*/ 2645791 w 4787804"/>
              <a:gd name="connsiteY5" fmla="*/ 98520 h 2890886"/>
              <a:gd name="connsiteX6" fmla="*/ 4787141 w 4787804"/>
              <a:gd name="connsiteY6" fmla="*/ 1816249 h 2890886"/>
              <a:gd name="connsiteX7" fmla="*/ 2669039 w 4787804"/>
              <a:gd name="connsiteY7" fmla="*/ 2890798 h 2890886"/>
              <a:gd name="connsiteX8" fmla="*/ 747 w 4787804"/>
              <a:gd name="connsiteY8" fmla="*/ 1762005 h 2890886"/>
              <a:gd name="connsiteX0" fmla="*/ 747 w 4787804"/>
              <a:gd name="connsiteY0" fmla="*/ 1746374 h 2875255"/>
              <a:gd name="connsiteX1" fmla="*/ 401119 w 4787804"/>
              <a:gd name="connsiteY1" fmla="*/ 1180686 h 2875255"/>
              <a:gd name="connsiteX2" fmla="*/ 672340 w 4787804"/>
              <a:gd name="connsiteY2" fmla="*/ 700239 h 2875255"/>
              <a:gd name="connsiteX3" fmla="*/ 1695229 w 4787804"/>
              <a:gd name="connsiteY3" fmla="*/ 1090279 h 2875255"/>
              <a:gd name="connsiteX4" fmla="*/ 2170510 w 4787804"/>
              <a:gd name="connsiteY4" fmla="*/ 245622 h 2875255"/>
              <a:gd name="connsiteX5" fmla="*/ 2645791 w 4787804"/>
              <a:gd name="connsiteY5" fmla="*/ 82889 h 2875255"/>
              <a:gd name="connsiteX6" fmla="*/ 4787141 w 4787804"/>
              <a:gd name="connsiteY6" fmla="*/ 1800618 h 2875255"/>
              <a:gd name="connsiteX7" fmla="*/ 2669039 w 4787804"/>
              <a:gd name="connsiteY7" fmla="*/ 2875167 h 2875255"/>
              <a:gd name="connsiteX8" fmla="*/ 747 w 4787804"/>
              <a:gd name="connsiteY8" fmla="*/ 1746374 h 2875255"/>
              <a:gd name="connsiteX0" fmla="*/ 747 w 4787804"/>
              <a:gd name="connsiteY0" fmla="*/ 1749733 h 2878614"/>
              <a:gd name="connsiteX1" fmla="*/ 401119 w 4787804"/>
              <a:gd name="connsiteY1" fmla="*/ 1184045 h 2878614"/>
              <a:gd name="connsiteX2" fmla="*/ 672340 w 4787804"/>
              <a:gd name="connsiteY2" fmla="*/ 703598 h 2878614"/>
              <a:gd name="connsiteX3" fmla="*/ 1695229 w 4787804"/>
              <a:gd name="connsiteY3" fmla="*/ 1093638 h 2878614"/>
              <a:gd name="connsiteX4" fmla="*/ 2170510 w 4787804"/>
              <a:gd name="connsiteY4" fmla="*/ 248981 h 2878614"/>
              <a:gd name="connsiteX5" fmla="*/ 2645791 w 4787804"/>
              <a:gd name="connsiteY5" fmla="*/ 86248 h 2878614"/>
              <a:gd name="connsiteX6" fmla="*/ 4787141 w 4787804"/>
              <a:gd name="connsiteY6" fmla="*/ 1803977 h 2878614"/>
              <a:gd name="connsiteX7" fmla="*/ 2669039 w 4787804"/>
              <a:gd name="connsiteY7" fmla="*/ 2878526 h 2878614"/>
              <a:gd name="connsiteX8" fmla="*/ 747 w 4787804"/>
              <a:gd name="connsiteY8" fmla="*/ 1749733 h 2878614"/>
              <a:gd name="connsiteX0" fmla="*/ 747 w 4793268"/>
              <a:gd name="connsiteY0" fmla="*/ 1749733 h 2878614"/>
              <a:gd name="connsiteX1" fmla="*/ 401119 w 4793268"/>
              <a:gd name="connsiteY1" fmla="*/ 1184045 h 2878614"/>
              <a:gd name="connsiteX2" fmla="*/ 672340 w 4793268"/>
              <a:gd name="connsiteY2" fmla="*/ 703598 h 2878614"/>
              <a:gd name="connsiteX3" fmla="*/ 1695229 w 4793268"/>
              <a:gd name="connsiteY3" fmla="*/ 1093638 h 2878614"/>
              <a:gd name="connsiteX4" fmla="*/ 2170510 w 4793268"/>
              <a:gd name="connsiteY4" fmla="*/ 248981 h 2878614"/>
              <a:gd name="connsiteX5" fmla="*/ 2645791 w 4793268"/>
              <a:gd name="connsiteY5" fmla="*/ 86248 h 2878614"/>
              <a:gd name="connsiteX6" fmla="*/ 3121072 w 4793268"/>
              <a:gd name="connsiteY6" fmla="*/ 662270 h 2878614"/>
              <a:gd name="connsiteX7" fmla="*/ 4787141 w 4793268"/>
              <a:gd name="connsiteY7" fmla="*/ 1803977 h 2878614"/>
              <a:gd name="connsiteX8" fmla="*/ 2669039 w 4793268"/>
              <a:gd name="connsiteY8" fmla="*/ 2878526 h 2878614"/>
              <a:gd name="connsiteX9" fmla="*/ 747 w 4793268"/>
              <a:gd name="connsiteY9" fmla="*/ 1749733 h 2878614"/>
              <a:gd name="connsiteX0" fmla="*/ 747 w 4793268"/>
              <a:gd name="connsiteY0" fmla="*/ 1749733 h 2878614"/>
              <a:gd name="connsiteX1" fmla="*/ 401119 w 4793268"/>
              <a:gd name="connsiteY1" fmla="*/ 1184045 h 2878614"/>
              <a:gd name="connsiteX2" fmla="*/ 672340 w 4793268"/>
              <a:gd name="connsiteY2" fmla="*/ 703598 h 2878614"/>
              <a:gd name="connsiteX3" fmla="*/ 1695229 w 4793268"/>
              <a:gd name="connsiteY3" fmla="*/ 1093638 h 2878614"/>
              <a:gd name="connsiteX4" fmla="*/ 2170510 w 4793268"/>
              <a:gd name="connsiteY4" fmla="*/ 248981 h 2878614"/>
              <a:gd name="connsiteX5" fmla="*/ 2645791 w 4793268"/>
              <a:gd name="connsiteY5" fmla="*/ 86248 h 2878614"/>
              <a:gd name="connsiteX6" fmla="*/ 3121072 w 4793268"/>
              <a:gd name="connsiteY6" fmla="*/ 662270 h 2878614"/>
              <a:gd name="connsiteX7" fmla="*/ 4787141 w 4793268"/>
              <a:gd name="connsiteY7" fmla="*/ 1803977 h 2878614"/>
              <a:gd name="connsiteX8" fmla="*/ 2669039 w 4793268"/>
              <a:gd name="connsiteY8" fmla="*/ 2878526 h 2878614"/>
              <a:gd name="connsiteX9" fmla="*/ 747 w 4793268"/>
              <a:gd name="connsiteY9" fmla="*/ 1749733 h 2878614"/>
              <a:gd name="connsiteX0" fmla="*/ 747 w 4793268"/>
              <a:gd name="connsiteY0" fmla="*/ 1749733 h 2878614"/>
              <a:gd name="connsiteX1" fmla="*/ 401119 w 4793268"/>
              <a:gd name="connsiteY1" fmla="*/ 1184045 h 2878614"/>
              <a:gd name="connsiteX2" fmla="*/ 672340 w 4793268"/>
              <a:gd name="connsiteY2" fmla="*/ 703598 h 2878614"/>
              <a:gd name="connsiteX3" fmla="*/ 1695229 w 4793268"/>
              <a:gd name="connsiteY3" fmla="*/ 1093638 h 2878614"/>
              <a:gd name="connsiteX4" fmla="*/ 2170510 w 4793268"/>
              <a:gd name="connsiteY4" fmla="*/ 248981 h 2878614"/>
              <a:gd name="connsiteX5" fmla="*/ 2645791 w 4793268"/>
              <a:gd name="connsiteY5" fmla="*/ 86248 h 2878614"/>
              <a:gd name="connsiteX6" fmla="*/ 3121072 w 4793268"/>
              <a:gd name="connsiteY6" fmla="*/ 662270 h 2878614"/>
              <a:gd name="connsiteX7" fmla="*/ 4787141 w 4793268"/>
              <a:gd name="connsiteY7" fmla="*/ 1803977 h 2878614"/>
              <a:gd name="connsiteX8" fmla="*/ 2669039 w 4793268"/>
              <a:gd name="connsiteY8" fmla="*/ 2878526 h 2878614"/>
              <a:gd name="connsiteX9" fmla="*/ 747 w 4793268"/>
              <a:gd name="connsiteY9" fmla="*/ 1749733 h 2878614"/>
              <a:gd name="connsiteX0" fmla="*/ 747 w 4840438"/>
              <a:gd name="connsiteY0" fmla="*/ 1749733 h 2878602"/>
              <a:gd name="connsiteX1" fmla="*/ 401119 w 4840438"/>
              <a:gd name="connsiteY1" fmla="*/ 1184045 h 2878602"/>
              <a:gd name="connsiteX2" fmla="*/ 672340 w 4840438"/>
              <a:gd name="connsiteY2" fmla="*/ 703598 h 2878602"/>
              <a:gd name="connsiteX3" fmla="*/ 1695229 w 4840438"/>
              <a:gd name="connsiteY3" fmla="*/ 1093638 h 2878602"/>
              <a:gd name="connsiteX4" fmla="*/ 2170510 w 4840438"/>
              <a:gd name="connsiteY4" fmla="*/ 248981 h 2878602"/>
              <a:gd name="connsiteX5" fmla="*/ 2645791 w 4840438"/>
              <a:gd name="connsiteY5" fmla="*/ 86248 h 2878602"/>
              <a:gd name="connsiteX6" fmla="*/ 3121072 w 4840438"/>
              <a:gd name="connsiteY6" fmla="*/ 662270 h 2878602"/>
              <a:gd name="connsiteX7" fmla="*/ 4133628 w 4840438"/>
              <a:gd name="connsiteY7" fmla="*/ 791422 h 2878602"/>
              <a:gd name="connsiteX8" fmla="*/ 4787141 w 4840438"/>
              <a:gd name="connsiteY8" fmla="*/ 1803977 h 2878602"/>
              <a:gd name="connsiteX9" fmla="*/ 2669039 w 4840438"/>
              <a:gd name="connsiteY9" fmla="*/ 2878526 h 2878602"/>
              <a:gd name="connsiteX10" fmla="*/ 747 w 4840438"/>
              <a:gd name="connsiteY10" fmla="*/ 1749733 h 2878602"/>
              <a:gd name="connsiteX0" fmla="*/ 747 w 4840438"/>
              <a:gd name="connsiteY0" fmla="*/ 1749733 h 2878602"/>
              <a:gd name="connsiteX1" fmla="*/ 401119 w 4840438"/>
              <a:gd name="connsiteY1" fmla="*/ 1184045 h 2878602"/>
              <a:gd name="connsiteX2" fmla="*/ 672340 w 4840438"/>
              <a:gd name="connsiteY2" fmla="*/ 703598 h 2878602"/>
              <a:gd name="connsiteX3" fmla="*/ 1695229 w 4840438"/>
              <a:gd name="connsiteY3" fmla="*/ 1093638 h 2878602"/>
              <a:gd name="connsiteX4" fmla="*/ 2170510 w 4840438"/>
              <a:gd name="connsiteY4" fmla="*/ 248981 h 2878602"/>
              <a:gd name="connsiteX5" fmla="*/ 2645791 w 4840438"/>
              <a:gd name="connsiteY5" fmla="*/ 86248 h 2878602"/>
              <a:gd name="connsiteX6" fmla="*/ 3121072 w 4840438"/>
              <a:gd name="connsiteY6" fmla="*/ 662270 h 2878602"/>
              <a:gd name="connsiteX7" fmla="*/ 4133628 w 4840438"/>
              <a:gd name="connsiteY7" fmla="*/ 791422 h 2878602"/>
              <a:gd name="connsiteX8" fmla="*/ 4787141 w 4840438"/>
              <a:gd name="connsiteY8" fmla="*/ 1803977 h 2878602"/>
              <a:gd name="connsiteX9" fmla="*/ 2669039 w 4840438"/>
              <a:gd name="connsiteY9" fmla="*/ 2878526 h 2878602"/>
              <a:gd name="connsiteX10" fmla="*/ 747 w 4840438"/>
              <a:gd name="connsiteY10" fmla="*/ 1749733 h 2878602"/>
              <a:gd name="connsiteX0" fmla="*/ 747 w 4754326"/>
              <a:gd name="connsiteY0" fmla="*/ 1749733 h 2885081"/>
              <a:gd name="connsiteX1" fmla="*/ 401119 w 4754326"/>
              <a:gd name="connsiteY1" fmla="*/ 1184045 h 2885081"/>
              <a:gd name="connsiteX2" fmla="*/ 672340 w 4754326"/>
              <a:gd name="connsiteY2" fmla="*/ 703598 h 2885081"/>
              <a:gd name="connsiteX3" fmla="*/ 1695229 w 4754326"/>
              <a:gd name="connsiteY3" fmla="*/ 1093638 h 2885081"/>
              <a:gd name="connsiteX4" fmla="*/ 2170510 w 4754326"/>
              <a:gd name="connsiteY4" fmla="*/ 248981 h 2885081"/>
              <a:gd name="connsiteX5" fmla="*/ 2645791 w 4754326"/>
              <a:gd name="connsiteY5" fmla="*/ 86248 h 2885081"/>
              <a:gd name="connsiteX6" fmla="*/ 3121072 w 4754326"/>
              <a:gd name="connsiteY6" fmla="*/ 662270 h 2885081"/>
              <a:gd name="connsiteX7" fmla="*/ 4133628 w 4754326"/>
              <a:gd name="connsiteY7" fmla="*/ 791422 h 2885081"/>
              <a:gd name="connsiteX8" fmla="*/ 4694152 w 4754326"/>
              <a:gd name="connsiteY8" fmla="*/ 2165605 h 2885081"/>
              <a:gd name="connsiteX9" fmla="*/ 2669039 w 4754326"/>
              <a:gd name="connsiteY9" fmla="*/ 2878526 h 2885081"/>
              <a:gd name="connsiteX10" fmla="*/ 747 w 4754326"/>
              <a:gd name="connsiteY10" fmla="*/ 1749733 h 2885081"/>
              <a:gd name="connsiteX0" fmla="*/ 747 w 4781834"/>
              <a:gd name="connsiteY0" fmla="*/ 1749733 h 2884778"/>
              <a:gd name="connsiteX1" fmla="*/ 401119 w 4781834"/>
              <a:gd name="connsiteY1" fmla="*/ 1184045 h 2884778"/>
              <a:gd name="connsiteX2" fmla="*/ 672340 w 4781834"/>
              <a:gd name="connsiteY2" fmla="*/ 703598 h 2884778"/>
              <a:gd name="connsiteX3" fmla="*/ 1695229 w 4781834"/>
              <a:gd name="connsiteY3" fmla="*/ 1093638 h 2884778"/>
              <a:gd name="connsiteX4" fmla="*/ 2170510 w 4781834"/>
              <a:gd name="connsiteY4" fmla="*/ 248981 h 2884778"/>
              <a:gd name="connsiteX5" fmla="*/ 2645791 w 4781834"/>
              <a:gd name="connsiteY5" fmla="*/ 86248 h 2884778"/>
              <a:gd name="connsiteX6" fmla="*/ 3121072 w 4781834"/>
              <a:gd name="connsiteY6" fmla="*/ 662270 h 2884778"/>
              <a:gd name="connsiteX7" fmla="*/ 4133628 w 4781834"/>
              <a:gd name="connsiteY7" fmla="*/ 791422 h 2884778"/>
              <a:gd name="connsiteX8" fmla="*/ 4293777 w 4781834"/>
              <a:gd name="connsiteY8" fmla="*/ 1481097 h 2884778"/>
              <a:gd name="connsiteX9" fmla="*/ 4694152 w 4781834"/>
              <a:gd name="connsiteY9" fmla="*/ 2165605 h 2884778"/>
              <a:gd name="connsiteX10" fmla="*/ 2669039 w 4781834"/>
              <a:gd name="connsiteY10" fmla="*/ 2878526 h 2884778"/>
              <a:gd name="connsiteX11" fmla="*/ 747 w 4781834"/>
              <a:gd name="connsiteY11" fmla="*/ 1749733 h 2884778"/>
              <a:gd name="connsiteX0" fmla="*/ 747 w 4781834"/>
              <a:gd name="connsiteY0" fmla="*/ 1749733 h 2884778"/>
              <a:gd name="connsiteX1" fmla="*/ 401119 w 4781834"/>
              <a:gd name="connsiteY1" fmla="*/ 1184045 h 2884778"/>
              <a:gd name="connsiteX2" fmla="*/ 672340 w 4781834"/>
              <a:gd name="connsiteY2" fmla="*/ 703598 h 2884778"/>
              <a:gd name="connsiteX3" fmla="*/ 1695229 w 4781834"/>
              <a:gd name="connsiteY3" fmla="*/ 1093638 h 2884778"/>
              <a:gd name="connsiteX4" fmla="*/ 2170510 w 4781834"/>
              <a:gd name="connsiteY4" fmla="*/ 248981 h 2884778"/>
              <a:gd name="connsiteX5" fmla="*/ 2645791 w 4781834"/>
              <a:gd name="connsiteY5" fmla="*/ 86248 h 2884778"/>
              <a:gd name="connsiteX6" fmla="*/ 3121072 w 4781834"/>
              <a:gd name="connsiteY6" fmla="*/ 662270 h 2884778"/>
              <a:gd name="connsiteX7" fmla="*/ 4133628 w 4781834"/>
              <a:gd name="connsiteY7" fmla="*/ 791422 h 2884778"/>
              <a:gd name="connsiteX8" fmla="*/ 4293777 w 4781834"/>
              <a:gd name="connsiteY8" fmla="*/ 1481097 h 2884778"/>
              <a:gd name="connsiteX9" fmla="*/ 4694152 w 4781834"/>
              <a:gd name="connsiteY9" fmla="*/ 2165605 h 2884778"/>
              <a:gd name="connsiteX10" fmla="*/ 2669039 w 4781834"/>
              <a:gd name="connsiteY10" fmla="*/ 2878526 h 2884778"/>
              <a:gd name="connsiteX11" fmla="*/ 747 w 4781834"/>
              <a:gd name="connsiteY11" fmla="*/ 1749733 h 2884778"/>
              <a:gd name="connsiteX0" fmla="*/ 747 w 4652795"/>
              <a:gd name="connsiteY0" fmla="*/ 1749733 h 2908965"/>
              <a:gd name="connsiteX1" fmla="*/ 401119 w 4652795"/>
              <a:gd name="connsiteY1" fmla="*/ 1184045 h 2908965"/>
              <a:gd name="connsiteX2" fmla="*/ 672340 w 4652795"/>
              <a:gd name="connsiteY2" fmla="*/ 703598 h 2908965"/>
              <a:gd name="connsiteX3" fmla="*/ 1695229 w 4652795"/>
              <a:gd name="connsiteY3" fmla="*/ 1093638 h 2908965"/>
              <a:gd name="connsiteX4" fmla="*/ 2170510 w 4652795"/>
              <a:gd name="connsiteY4" fmla="*/ 248981 h 2908965"/>
              <a:gd name="connsiteX5" fmla="*/ 2645791 w 4652795"/>
              <a:gd name="connsiteY5" fmla="*/ 86248 h 2908965"/>
              <a:gd name="connsiteX6" fmla="*/ 3121072 w 4652795"/>
              <a:gd name="connsiteY6" fmla="*/ 662270 h 2908965"/>
              <a:gd name="connsiteX7" fmla="*/ 4133628 w 4652795"/>
              <a:gd name="connsiteY7" fmla="*/ 791422 h 2908965"/>
              <a:gd name="connsiteX8" fmla="*/ 4293777 w 4652795"/>
              <a:gd name="connsiteY8" fmla="*/ 1481097 h 2908965"/>
              <a:gd name="connsiteX9" fmla="*/ 4546919 w 4652795"/>
              <a:gd name="connsiteY9" fmla="*/ 2478154 h 2908965"/>
              <a:gd name="connsiteX10" fmla="*/ 2669039 w 4652795"/>
              <a:gd name="connsiteY10" fmla="*/ 2878526 h 2908965"/>
              <a:gd name="connsiteX11" fmla="*/ 747 w 4652795"/>
              <a:gd name="connsiteY11" fmla="*/ 1749733 h 2908965"/>
              <a:gd name="connsiteX0" fmla="*/ 747 w 4696498"/>
              <a:gd name="connsiteY0" fmla="*/ 1749733 h 2908965"/>
              <a:gd name="connsiteX1" fmla="*/ 401119 w 4696498"/>
              <a:gd name="connsiteY1" fmla="*/ 1184045 h 2908965"/>
              <a:gd name="connsiteX2" fmla="*/ 672340 w 4696498"/>
              <a:gd name="connsiteY2" fmla="*/ 703598 h 2908965"/>
              <a:gd name="connsiteX3" fmla="*/ 1695229 w 4696498"/>
              <a:gd name="connsiteY3" fmla="*/ 1093638 h 2908965"/>
              <a:gd name="connsiteX4" fmla="*/ 2170510 w 4696498"/>
              <a:gd name="connsiteY4" fmla="*/ 248981 h 2908965"/>
              <a:gd name="connsiteX5" fmla="*/ 2645791 w 4696498"/>
              <a:gd name="connsiteY5" fmla="*/ 86248 h 2908965"/>
              <a:gd name="connsiteX6" fmla="*/ 3121072 w 4696498"/>
              <a:gd name="connsiteY6" fmla="*/ 662270 h 2908965"/>
              <a:gd name="connsiteX7" fmla="*/ 4133628 w 4696498"/>
              <a:gd name="connsiteY7" fmla="*/ 791422 h 2908965"/>
              <a:gd name="connsiteX8" fmla="*/ 4293777 w 4696498"/>
              <a:gd name="connsiteY8" fmla="*/ 1481097 h 2908965"/>
              <a:gd name="connsiteX9" fmla="*/ 4546919 w 4696498"/>
              <a:gd name="connsiteY9" fmla="*/ 2478154 h 2908965"/>
              <a:gd name="connsiteX10" fmla="*/ 2669039 w 4696498"/>
              <a:gd name="connsiteY10" fmla="*/ 2878526 h 2908965"/>
              <a:gd name="connsiteX11" fmla="*/ 747 w 4696498"/>
              <a:gd name="connsiteY11" fmla="*/ 1749733 h 2908965"/>
              <a:gd name="connsiteX0" fmla="*/ 747 w 4558295"/>
              <a:gd name="connsiteY0" fmla="*/ 1749733 h 2895261"/>
              <a:gd name="connsiteX1" fmla="*/ 401119 w 4558295"/>
              <a:gd name="connsiteY1" fmla="*/ 1184045 h 2895261"/>
              <a:gd name="connsiteX2" fmla="*/ 672340 w 4558295"/>
              <a:gd name="connsiteY2" fmla="*/ 703598 h 2895261"/>
              <a:gd name="connsiteX3" fmla="*/ 1695229 w 4558295"/>
              <a:gd name="connsiteY3" fmla="*/ 1093638 h 2895261"/>
              <a:gd name="connsiteX4" fmla="*/ 2170510 w 4558295"/>
              <a:gd name="connsiteY4" fmla="*/ 248981 h 2895261"/>
              <a:gd name="connsiteX5" fmla="*/ 2645791 w 4558295"/>
              <a:gd name="connsiteY5" fmla="*/ 86248 h 2895261"/>
              <a:gd name="connsiteX6" fmla="*/ 3121072 w 4558295"/>
              <a:gd name="connsiteY6" fmla="*/ 662270 h 2895261"/>
              <a:gd name="connsiteX7" fmla="*/ 4133628 w 4558295"/>
              <a:gd name="connsiteY7" fmla="*/ 791422 h 2895261"/>
              <a:gd name="connsiteX8" fmla="*/ 4293777 w 4558295"/>
              <a:gd name="connsiteY8" fmla="*/ 1481097 h 2895261"/>
              <a:gd name="connsiteX9" fmla="*/ 4546919 w 4558295"/>
              <a:gd name="connsiteY9" fmla="*/ 2478154 h 2895261"/>
              <a:gd name="connsiteX10" fmla="*/ 3911485 w 4558295"/>
              <a:gd name="connsiteY10" fmla="*/ 2429077 h 2895261"/>
              <a:gd name="connsiteX11" fmla="*/ 2669039 w 4558295"/>
              <a:gd name="connsiteY11" fmla="*/ 2878526 h 2895261"/>
              <a:gd name="connsiteX12" fmla="*/ 747 w 4558295"/>
              <a:gd name="connsiteY12" fmla="*/ 1749733 h 2895261"/>
              <a:gd name="connsiteX0" fmla="*/ 747 w 4701467"/>
              <a:gd name="connsiteY0" fmla="*/ 1749733 h 2895261"/>
              <a:gd name="connsiteX1" fmla="*/ 401119 w 4701467"/>
              <a:gd name="connsiteY1" fmla="*/ 1184045 h 2895261"/>
              <a:gd name="connsiteX2" fmla="*/ 672340 w 4701467"/>
              <a:gd name="connsiteY2" fmla="*/ 703598 h 2895261"/>
              <a:gd name="connsiteX3" fmla="*/ 1695229 w 4701467"/>
              <a:gd name="connsiteY3" fmla="*/ 1093638 h 2895261"/>
              <a:gd name="connsiteX4" fmla="*/ 2170510 w 4701467"/>
              <a:gd name="connsiteY4" fmla="*/ 248981 h 2895261"/>
              <a:gd name="connsiteX5" fmla="*/ 2645791 w 4701467"/>
              <a:gd name="connsiteY5" fmla="*/ 86248 h 2895261"/>
              <a:gd name="connsiteX6" fmla="*/ 3121072 w 4701467"/>
              <a:gd name="connsiteY6" fmla="*/ 662270 h 2895261"/>
              <a:gd name="connsiteX7" fmla="*/ 4133628 w 4701467"/>
              <a:gd name="connsiteY7" fmla="*/ 791422 h 2895261"/>
              <a:gd name="connsiteX8" fmla="*/ 4293777 w 4701467"/>
              <a:gd name="connsiteY8" fmla="*/ 1481097 h 2895261"/>
              <a:gd name="connsiteX9" fmla="*/ 4546919 w 4701467"/>
              <a:gd name="connsiteY9" fmla="*/ 2478154 h 2895261"/>
              <a:gd name="connsiteX10" fmla="*/ 3911485 w 4701467"/>
              <a:gd name="connsiteY10" fmla="*/ 2429077 h 2895261"/>
              <a:gd name="connsiteX11" fmla="*/ 2669039 w 4701467"/>
              <a:gd name="connsiteY11" fmla="*/ 2878526 h 2895261"/>
              <a:gd name="connsiteX12" fmla="*/ 747 w 4701467"/>
              <a:gd name="connsiteY12" fmla="*/ 1749733 h 2895261"/>
              <a:gd name="connsiteX0" fmla="*/ 747 w 4701467"/>
              <a:gd name="connsiteY0" fmla="*/ 1749733 h 2895261"/>
              <a:gd name="connsiteX1" fmla="*/ 401119 w 4701467"/>
              <a:gd name="connsiteY1" fmla="*/ 1184045 h 2895261"/>
              <a:gd name="connsiteX2" fmla="*/ 672340 w 4701467"/>
              <a:gd name="connsiteY2" fmla="*/ 703598 h 2895261"/>
              <a:gd name="connsiteX3" fmla="*/ 1695229 w 4701467"/>
              <a:gd name="connsiteY3" fmla="*/ 1093638 h 2895261"/>
              <a:gd name="connsiteX4" fmla="*/ 2170510 w 4701467"/>
              <a:gd name="connsiteY4" fmla="*/ 248981 h 2895261"/>
              <a:gd name="connsiteX5" fmla="*/ 2645791 w 4701467"/>
              <a:gd name="connsiteY5" fmla="*/ 86248 h 2895261"/>
              <a:gd name="connsiteX6" fmla="*/ 3121072 w 4701467"/>
              <a:gd name="connsiteY6" fmla="*/ 662270 h 2895261"/>
              <a:gd name="connsiteX7" fmla="*/ 4133628 w 4701467"/>
              <a:gd name="connsiteY7" fmla="*/ 791422 h 2895261"/>
              <a:gd name="connsiteX8" fmla="*/ 4293777 w 4701467"/>
              <a:gd name="connsiteY8" fmla="*/ 1481097 h 2895261"/>
              <a:gd name="connsiteX9" fmla="*/ 4546919 w 4701467"/>
              <a:gd name="connsiteY9" fmla="*/ 2478154 h 2895261"/>
              <a:gd name="connsiteX10" fmla="*/ 3911485 w 4701467"/>
              <a:gd name="connsiteY10" fmla="*/ 2429077 h 2895261"/>
              <a:gd name="connsiteX11" fmla="*/ 2669039 w 4701467"/>
              <a:gd name="connsiteY11" fmla="*/ 2878526 h 2895261"/>
              <a:gd name="connsiteX12" fmla="*/ 747 w 4701467"/>
              <a:gd name="connsiteY12" fmla="*/ 1749733 h 2895261"/>
              <a:gd name="connsiteX0" fmla="*/ 747 w 4701467"/>
              <a:gd name="connsiteY0" fmla="*/ 1749733 h 2895261"/>
              <a:gd name="connsiteX1" fmla="*/ 401119 w 4701467"/>
              <a:gd name="connsiteY1" fmla="*/ 1184045 h 2895261"/>
              <a:gd name="connsiteX2" fmla="*/ 672340 w 4701467"/>
              <a:gd name="connsiteY2" fmla="*/ 703598 h 2895261"/>
              <a:gd name="connsiteX3" fmla="*/ 1695229 w 4701467"/>
              <a:gd name="connsiteY3" fmla="*/ 1093638 h 2895261"/>
              <a:gd name="connsiteX4" fmla="*/ 2170510 w 4701467"/>
              <a:gd name="connsiteY4" fmla="*/ 248981 h 2895261"/>
              <a:gd name="connsiteX5" fmla="*/ 2645791 w 4701467"/>
              <a:gd name="connsiteY5" fmla="*/ 86248 h 2895261"/>
              <a:gd name="connsiteX6" fmla="*/ 3121072 w 4701467"/>
              <a:gd name="connsiteY6" fmla="*/ 662270 h 2895261"/>
              <a:gd name="connsiteX7" fmla="*/ 4133628 w 4701467"/>
              <a:gd name="connsiteY7" fmla="*/ 791422 h 2895261"/>
              <a:gd name="connsiteX8" fmla="*/ 4293777 w 4701467"/>
              <a:gd name="connsiteY8" fmla="*/ 1481097 h 2895261"/>
              <a:gd name="connsiteX9" fmla="*/ 4546919 w 4701467"/>
              <a:gd name="connsiteY9" fmla="*/ 2478154 h 2895261"/>
              <a:gd name="connsiteX10" fmla="*/ 3911485 w 4701467"/>
              <a:gd name="connsiteY10" fmla="*/ 2429077 h 2895261"/>
              <a:gd name="connsiteX11" fmla="*/ 2669039 w 4701467"/>
              <a:gd name="connsiteY11" fmla="*/ 2878526 h 2895261"/>
              <a:gd name="connsiteX12" fmla="*/ 747 w 4701467"/>
              <a:gd name="connsiteY12" fmla="*/ 1749733 h 2895261"/>
              <a:gd name="connsiteX0" fmla="*/ 103440 w 4804160"/>
              <a:gd name="connsiteY0" fmla="*/ 1749733 h 2805476"/>
              <a:gd name="connsiteX1" fmla="*/ 503812 w 4804160"/>
              <a:gd name="connsiteY1" fmla="*/ 1184045 h 2805476"/>
              <a:gd name="connsiteX2" fmla="*/ 775033 w 4804160"/>
              <a:gd name="connsiteY2" fmla="*/ 703598 h 2805476"/>
              <a:gd name="connsiteX3" fmla="*/ 1797922 w 4804160"/>
              <a:gd name="connsiteY3" fmla="*/ 1093638 h 2805476"/>
              <a:gd name="connsiteX4" fmla="*/ 2273203 w 4804160"/>
              <a:gd name="connsiteY4" fmla="*/ 248981 h 2805476"/>
              <a:gd name="connsiteX5" fmla="*/ 2748484 w 4804160"/>
              <a:gd name="connsiteY5" fmla="*/ 86248 h 2805476"/>
              <a:gd name="connsiteX6" fmla="*/ 3223765 w 4804160"/>
              <a:gd name="connsiteY6" fmla="*/ 662270 h 2805476"/>
              <a:gd name="connsiteX7" fmla="*/ 4236321 w 4804160"/>
              <a:gd name="connsiteY7" fmla="*/ 791422 h 2805476"/>
              <a:gd name="connsiteX8" fmla="*/ 4396470 w 4804160"/>
              <a:gd name="connsiteY8" fmla="*/ 1481097 h 2805476"/>
              <a:gd name="connsiteX9" fmla="*/ 4649612 w 4804160"/>
              <a:gd name="connsiteY9" fmla="*/ 2478154 h 2805476"/>
              <a:gd name="connsiteX10" fmla="*/ 4014178 w 4804160"/>
              <a:gd name="connsiteY10" fmla="*/ 2429077 h 2805476"/>
              <a:gd name="connsiteX11" fmla="*/ 2660661 w 4804160"/>
              <a:gd name="connsiteY11" fmla="*/ 2785537 h 2805476"/>
              <a:gd name="connsiteX12" fmla="*/ 103440 w 4804160"/>
              <a:gd name="connsiteY12" fmla="*/ 1749733 h 2805476"/>
              <a:gd name="connsiteX0" fmla="*/ 103440 w 4804160"/>
              <a:gd name="connsiteY0" fmla="*/ 1749733 h 2941837"/>
              <a:gd name="connsiteX1" fmla="*/ 503812 w 4804160"/>
              <a:gd name="connsiteY1" fmla="*/ 1184045 h 2941837"/>
              <a:gd name="connsiteX2" fmla="*/ 775033 w 4804160"/>
              <a:gd name="connsiteY2" fmla="*/ 703598 h 2941837"/>
              <a:gd name="connsiteX3" fmla="*/ 1797922 w 4804160"/>
              <a:gd name="connsiteY3" fmla="*/ 1093638 h 2941837"/>
              <a:gd name="connsiteX4" fmla="*/ 2273203 w 4804160"/>
              <a:gd name="connsiteY4" fmla="*/ 248981 h 2941837"/>
              <a:gd name="connsiteX5" fmla="*/ 2748484 w 4804160"/>
              <a:gd name="connsiteY5" fmla="*/ 86248 h 2941837"/>
              <a:gd name="connsiteX6" fmla="*/ 3223765 w 4804160"/>
              <a:gd name="connsiteY6" fmla="*/ 662270 h 2941837"/>
              <a:gd name="connsiteX7" fmla="*/ 4236321 w 4804160"/>
              <a:gd name="connsiteY7" fmla="*/ 791422 h 2941837"/>
              <a:gd name="connsiteX8" fmla="*/ 4396470 w 4804160"/>
              <a:gd name="connsiteY8" fmla="*/ 1481097 h 2941837"/>
              <a:gd name="connsiteX9" fmla="*/ 4649612 w 4804160"/>
              <a:gd name="connsiteY9" fmla="*/ 2478154 h 2941837"/>
              <a:gd name="connsiteX10" fmla="*/ 4014178 w 4804160"/>
              <a:gd name="connsiteY10" fmla="*/ 2429077 h 2941837"/>
              <a:gd name="connsiteX11" fmla="*/ 3580227 w 4804160"/>
              <a:gd name="connsiteY11" fmla="*/ 2901775 h 2941837"/>
              <a:gd name="connsiteX12" fmla="*/ 2660661 w 4804160"/>
              <a:gd name="connsiteY12" fmla="*/ 2785537 h 2941837"/>
              <a:gd name="connsiteX13" fmla="*/ 103440 w 4804160"/>
              <a:gd name="connsiteY13" fmla="*/ 1749733 h 2941837"/>
              <a:gd name="connsiteX0" fmla="*/ 103440 w 4804160"/>
              <a:gd name="connsiteY0" fmla="*/ 1749733 h 2941837"/>
              <a:gd name="connsiteX1" fmla="*/ 503812 w 4804160"/>
              <a:gd name="connsiteY1" fmla="*/ 1184045 h 2941837"/>
              <a:gd name="connsiteX2" fmla="*/ 775033 w 4804160"/>
              <a:gd name="connsiteY2" fmla="*/ 703598 h 2941837"/>
              <a:gd name="connsiteX3" fmla="*/ 1797922 w 4804160"/>
              <a:gd name="connsiteY3" fmla="*/ 1093638 h 2941837"/>
              <a:gd name="connsiteX4" fmla="*/ 2273203 w 4804160"/>
              <a:gd name="connsiteY4" fmla="*/ 248981 h 2941837"/>
              <a:gd name="connsiteX5" fmla="*/ 2748484 w 4804160"/>
              <a:gd name="connsiteY5" fmla="*/ 86248 h 2941837"/>
              <a:gd name="connsiteX6" fmla="*/ 3223765 w 4804160"/>
              <a:gd name="connsiteY6" fmla="*/ 662270 h 2941837"/>
              <a:gd name="connsiteX7" fmla="*/ 4236321 w 4804160"/>
              <a:gd name="connsiteY7" fmla="*/ 791422 h 2941837"/>
              <a:gd name="connsiteX8" fmla="*/ 4396470 w 4804160"/>
              <a:gd name="connsiteY8" fmla="*/ 1481097 h 2941837"/>
              <a:gd name="connsiteX9" fmla="*/ 4649612 w 4804160"/>
              <a:gd name="connsiteY9" fmla="*/ 2478154 h 2941837"/>
              <a:gd name="connsiteX10" fmla="*/ 4014178 w 4804160"/>
              <a:gd name="connsiteY10" fmla="*/ 2429077 h 2941837"/>
              <a:gd name="connsiteX11" fmla="*/ 3580227 w 4804160"/>
              <a:gd name="connsiteY11" fmla="*/ 2901775 h 2941837"/>
              <a:gd name="connsiteX12" fmla="*/ 2660661 w 4804160"/>
              <a:gd name="connsiteY12" fmla="*/ 2785537 h 2941837"/>
              <a:gd name="connsiteX13" fmla="*/ 103440 w 4804160"/>
              <a:gd name="connsiteY13" fmla="*/ 1749733 h 2941837"/>
              <a:gd name="connsiteX0" fmla="*/ 103440 w 4804160"/>
              <a:gd name="connsiteY0" fmla="*/ 1749733 h 2941837"/>
              <a:gd name="connsiteX1" fmla="*/ 503812 w 4804160"/>
              <a:gd name="connsiteY1" fmla="*/ 1184045 h 2941837"/>
              <a:gd name="connsiteX2" fmla="*/ 775033 w 4804160"/>
              <a:gd name="connsiteY2" fmla="*/ 703598 h 2941837"/>
              <a:gd name="connsiteX3" fmla="*/ 1797922 w 4804160"/>
              <a:gd name="connsiteY3" fmla="*/ 1093638 h 2941837"/>
              <a:gd name="connsiteX4" fmla="*/ 2273203 w 4804160"/>
              <a:gd name="connsiteY4" fmla="*/ 248981 h 2941837"/>
              <a:gd name="connsiteX5" fmla="*/ 2748484 w 4804160"/>
              <a:gd name="connsiteY5" fmla="*/ 86248 h 2941837"/>
              <a:gd name="connsiteX6" fmla="*/ 3223765 w 4804160"/>
              <a:gd name="connsiteY6" fmla="*/ 662270 h 2941837"/>
              <a:gd name="connsiteX7" fmla="*/ 4236321 w 4804160"/>
              <a:gd name="connsiteY7" fmla="*/ 791422 h 2941837"/>
              <a:gd name="connsiteX8" fmla="*/ 4396470 w 4804160"/>
              <a:gd name="connsiteY8" fmla="*/ 1481097 h 2941837"/>
              <a:gd name="connsiteX9" fmla="*/ 4649612 w 4804160"/>
              <a:gd name="connsiteY9" fmla="*/ 2478154 h 2941837"/>
              <a:gd name="connsiteX10" fmla="*/ 4014178 w 4804160"/>
              <a:gd name="connsiteY10" fmla="*/ 2429077 h 2941837"/>
              <a:gd name="connsiteX11" fmla="*/ 3580227 w 4804160"/>
              <a:gd name="connsiteY11" fmla="*/ 2901775 h 2941837"/>
              <a:gd name="connsiteX12" fmla="*/ 2660661 w 4804160"/>
              <a:gd name="connsiteY12" fmla="*/ 2785537 h 2941837"/>
              <a:gd name="connsiteX13" fmla="*/ 103440 w 4804160"/>
              <a:gd name="connsiteY13" fmla="*/ 1749733 h 2941837"/>
              <a:gd name="connsiteX0" fmla="*/ 103440 w 4804160"/>
              <a:gd name="connsiteY0" fmla="*/ 1749733 h 2941837"/>
              <a:gd name="connsiteX1" fmla="*/ 503812 w 4804160"/>
              <a:gd name="connsiteY1" fmla="*/ 1184045 h 2941837"/>
              <a:gd name="connsiteX2" fmla="*/ 775033 w 4804160"/>
              <a:gd name="connsiteY2" fmla="*/ 703598 h 2941837"/>
              <a:gd name="connsiteX3" fmla="*/ 1797922 w 4804160"/>
              <a:gd name="connsiteY3" fmla="*/ 1093638 h 2941837"/>
              <a:gd name="connsiteX4" fmla="*/ 2273203 w 4804160"/>
              <a:gd name="connsiteY4" fmla="*/ 248981 h 2941837"/>
              <a:gd name="connsiteX5" fmla="*/ 2748484 w 4804160"/>
              <a:gd name="connsiteY5" fmla="*/ 86248 h 2941837"/>
              <a:gd name="connsiteX6" fmla="*/ 3223765 w 4804160"/>
              <a:gd name="connsiteY6" fmla="*/ 662270 h 2941837"/>
              <a:gd name="connsiteX7" fmla="*/ 4236321 w 4804160"/>
              <a:gd name="connsiteY7" fmla="*/ 791422 h 2941837"/>
              <a:gd name="connsiteX8" fmla="*/ 4396470 w 4804160"/>
              <a:gd name="connsiteY8" fmla="*/ 1481097 h 2941837"/>
              <a:gd name="connsiteX9" fmla="*/ 4649612 w 4804160"/>
              <a:gd name="connsiteY9" fmla="*/ 2478154 h 2941837"/>
              <a:gd name="connsiteX10" fmla="*/ 4014178 w 4804160"/>
              <a:gd name="connsiteY10" fmla="*/ 2421328 h 2941837"/>
              <a:gd name="connsiteX11" fmla="*/ 3580227 w 4804160"/>
              <a:gd name="connsiteY11" fmla="*/ 2901775 h 2941837"/>
              <a:gd name="connsiteX12" fmla="*/ 2660661 w 4804160"/>
              <a:gd name="connsiteY12" fmla="*/ 2785537 h 2941837"/>
              <a:gd name="connsiteX13" fmla="*/ 103440 w 4804160"/>
              <a:gd name="connsiteY13" fmla="*/ 1749733 h 2941837"/>
              <a:gd name="connsiteX0" fmla="*/ 103440 w 4804160"/>
              <a:gd name="connsiteY0" fmla="*/ 1749733 h 2941837"/>
              <a:gd name="connsiteX1" fmla="*/ 503812 w 4804160"/>
              <a:gd name="connsiteY1" fmla="*/ 1184045 h 2941837"/>
              <a:gd name="connsiteX2" fmla="*/ 775033 w 4804160"/>
              <a:gd name="connsiteY2" fmla="*/ 703598 h 2941837"/>
              <a:gd name="connsiteX3" fmla="*/ 1797922 w 4804160"/>
              <a:gd name="connsiteY3" fmla="*/ 1093638 h 2941837"/>
              <a:gd name="connsiteX4" fmla="*/ 2273203 w 4804160"/>
              <a:gd name="connsiteY4" fmla="*/ 248981 h 2941837"/>
              <a:gd name="connsiteX5" fmla="*/ 2748484 w 4804160"/>
              <a:gd name="connsiteY5" fmla="*/ 86248 h 2941837"/>
              <a:gd name="connsiteX6" fmla="*/ 3223765 w 4804160"/>
              <a:gd name="connsiteY6" fmla="*/ 662270 h 2941837"/>
              <a:gd name="connsiteX7" fmla="*/ 4236321 w 4804160"/>
              <a:gd name="connsiteY7" fmla="*/ 791422 h 2941837"/>
              <a:gd name="connsiteX8" fmla="*/ 4396470 w 4804160"/>
              <a:gd name="connsiteY8" fmla="*/ 1481097 h 2941837"/>
              <a:gd name="connsiteX9" fmla="*/ 4649612 w 4804160"/>
              <a:gd name="connsiteY9" fmla="*/ 2478154 h 2941837"/>
              <a:gd name="connsiteX10" fmla="*/ 4014178 w 4804160"/>
              <a:gd name="connsiteY10" fmla="*/ 2421328 h 2941837"/>
              <a:gd name="connsiteX11" fmla="*/ 3580227 w 4804160"/>
              <a:gd name="connsiteY11" fmla="*/ 2901775 h 2941837"/>
              <a:gd name="connsiteX12" fmla="*/ 2660661 w 4804160"/>
              <a:gd name="connsiteY12" fmla="*/ 2785537 h 2941837"/>
              <a:gd name="connsiteX13" fmla="*/ 103440 w 4804160"/>
              <a:gd name="connsiteY13" fmla="*/ 1749733 h 2941837"/>
              <a:gd name="connsiteX0" fmla="*/ 103440 w 4804160"/>
              <a:gd name="connsiteY0" fmla="*/ 1749733 h 2920109"/>
              <a:gd name="connsiteX1" fmla="*/ 503812 w 4804160"/>
              <a:gd name="connsiteY1" fmla="*/ 1184045 h 2920109"/>
              <a:gd name="connsiteX2" fmla="*/ 775033 w 4804160"/>
              <a:gd name="connsiteY2" fmla="*/ 703598 h 2920109"/>
              <a:gd name="connsiteX3" fmla="*/ 1797922 w 4804160"/>
              <a:gd name="connsiteY3" fmla="*/ 1093638 h 2920109"/>
              <a:gd name="connsiteX4" fmla="*/ 2273203 w 4804160"/>
              <a:gd name="connsiteY4" fmla="*/ 248981 h 2920109"/>
              <a:gd name="connsiteX5" fmla="*/ 2748484 w 4804160"/>
              <a:gd name="connsiteY5" fmla="*/ 86248 h 2920109"/>
              <a:gd name="connsiteX6" fmla="*/ 3223765 w 4804160"/>
              <a:gd name="connsiteY6" fmla="*/ 662270 h 2920109"/>
              <a:gd name="connsiteX7" fmla="*/ 4236321 w 4804160"/>
              <a:gd name="connsiteY7" fmla="*/ 791422 h 2920109"/>
              <a:gd name="connsiteX8" fmla="*/ 4396470 w 4804160"/>
              <a:gd name="connsiteY8" fmla="*/ 1481097 h 2920109"/>
              <a:gd name="connsiteX9" fmla="*/ 4649612 w 4804160"/>
              <a:gd name="connsiteY9" fmla="*/ 2478154 h 2920109"/>
              <a:gd name="connsiteX10" fmla="*/ 4014178 w 4804160"/>
              <a:gd name="connsiteY10" fmla="*/ 2421328 h 2920109"/>
              <a:gd name="connsiteX11" fmla="*/ 3580227 w 4804160"/>
              <a:gd name="connsiteY11" fmla="*/ 2901775 h 2920109"/>
              <a:gd name="connsiteX12" fmla="*/ 2660661 w 4804160"/>
              <a:gd name="connsiteY12" fmla="*/ 2785537 h 2920109"/>
              <a:gd name="connsiteX13" fmla="*/ 103440 w 4804160"/>
              <a:gd name="connsiteY13" fmla="*/ 1749733 h 2920109"/>
              <a:gd name="connsiteX0" fmla="*/ 103440 w 4804160"/>
              <a:gd name="connsiteY0" fmla="*/ 1749733 h 2952226"/>
              <a:gd name="connsiteX1" fmla="*/ 503812 w 4804160"/>
              <a:gd name="connsiteY1" fmla="*/ 1184045 h 2952226"/>
              <a:gd name="connsiteX2" fmla="*/ 775033 w 4804160"/>
              <a:gd name="connsiteY2" fmla="*/ 703598 h 2952226"/>
              <a:gd name="connsiteX3" fmla="*/ 1797922 w 4804160"/>
              <a:gd name="connsiteY3" fmla="*/ 1093638 h 2952226"/>
              <a:gd name="connsiteX4" fmla="*/ 2273203 w 4804160"/>
              <a:gd name="connsiteY4" fmla="*/ 248981 h 2952226"/>
              <a:gd name="connsiteX5" fmla="*/ 2748484 w 4804160"/>
              <a:gd name="connsiteY5" fmla="*/ 86248 h 2952226"/>
              <a:gd name="connsiteX6" fmla="*/ 3223765 w 4804160"/>
              <a:gd name="connsiteY6" fmla="*/ 662270 h 2952226"/>
              <a:gd name="connsiteX7" fmla="*/ 4236321 w 4804160"/>
              <a:gd name="connsiteY7" fmla="*/ 791422 h 2952226"/>
              <a:gd name="connsiteX8" fmla="*/ 4396470 w 4804160"/>
              <a:gd name="connsiteY8" fmla="*/ 1481097 h 2952226"/>
              <a:gd name="connsiteX9" fmla="*/ 4649612 w 4804160"/>
              <a:gd name="connsiteY9" fmla="*/ 2478154 h 2952226"/>
              <a:gd name="connsiteX10" fmla="*/ 4014178 w 4804160"/>
              <a:gd name="connsiteY10" fmla="*/ 2421328 h 2952226"/>
              <a:gd name="connsiteX11" fmla="*/ 3580227 w 4804160"/>
              <a:gd name="connsiteY11" fmla="*/ 2901775 h 2952226"/>
              <a:gd name="connsiteX12" fmla="*/ 3135942 w 4804160"/>
              <a:gd name="connsiteY12" fmla="*/ 2927605 h 2952226"/>
              <a:gd name="connsiteX13" fmla="*/ 2660661 w 4804160"/>
              <a:gd name="connsiteY13" fmla="*/ 2785537 h 2952226"/>
              <a:gd name="connsiteX14" fmla="*/ 103440 w 4804160"/>
              <a:gd name="connsiteY14" fmla="*/ 1749733 h 2952226"/>
              <a:gd name="connsiteX0" fmla="*/ 103440 w 4804160"/>
              <a:gd name="connsiteY0" fmla="*/ 1749733 h 2956572"/>
              <a:gd name="connsiteX1" fmla="*/ 503812 w 4804160"/>
              <a:gd name="connsiteY1" fmla="*/ 1184045 h 2956572"/>
              <a:gd name="connsiteX2" fmla="*/ 775033 w 4804160"/>
              <a:gd name="connsiteY2" fmla="*/ 703598 h 2956572"/>
              <a:gd name="connsiteX3" fmla="*/ 1797922 w 4804160"/>
              <a:gd name="connsiteY3" fmla="*/ 1093638 h 2956572"/>
              <a:gd name="connsiteX4" fmla="*/ 2273203 w 4804160"/>
              <a:gd name="connsiteY4" fmla="*/ 248981 h 2956572"/>
              <a:gd name="connsiteX5" fmla="*/ 2748484 w 4804160"/>
              <a:gd name="connsiteY5" fmla="*/ 86248 h 2956572"/>
              <a:gd name="connsiteX6" fmla="*/ 3223765 w 4804160"/>
              <a:gd name="connsiteY6" fmla="*/ 662270 h 2956572"/>
              <a:gd name="connsiteX7" fmla="*/ 4236321 w 4804160"/>
              <a:gd name="connsiteY7" fmla="*/ 791422 h 2956572"/>
              <a:gd name="connsiteX8" fmla="*/ 4396470 w 4804160"/>
              <a:gd name="connsiteY8" fmla="*/ 1481097 h 2956572"/>
              <a:gd name="connsiteX9" fmla="*/ 4649612 w 4804160"/>
              <a:gd name="connsiteY9" fmla="*/ 2478154 h 2956572"/>
              <a:gd name="connsiteX10" fmla="*/ 4014178 w 4804160"/>
              <a:gd name="connsiteY10" fmla="*/ 2421328 h 2956572"/>
              <a:gd name="connsiteX11" fmla="*/ 3577644 w 4804160"/>
              <a:gd name="connsiteY11" fmla="*/ 2909524 h 2956572"/>
              <a:gd name="connsiteX12" fmla="*/ 3135942 w 4804160"/>
              <a:gd name="connsiteY12" fmla="*/ 2927605 h 2956572"/>
              <a:gd name="connsiteX13" fmla="*/ 2660661 w 4804160"/>
              <a:gd name="connsiteY13" fmla="*/ 2785537 h 2956572"/>
              <a:gd name="connsiteX14" fmla="*/ 103440 w 4804160"/>
              <a:gd name="connsiteY14" fmla="*/ 1749733 h 2956572"/>
              <a:gd name="connsiteX0" fmla="*/ 103440 w 4804160"/>
              <a:gd name="connsiteY0" fmla="*/ 1749733 h 2940957"/>
              <a:gd name="connsiteX1" fmla="*/ 503812 w 4804160"/>
              <a:gd name="connsiteY1" fmla="*/ 1184045 h 2940957"/>
              <a:gd name="connsiteX2" fmla="*/ 775033 w 4804160"/>
              <a:gd name="connsiteY2" fmla="*/ 703598 h 2940957"/>
              <a:gd name="connsiteX3" fmla="*/ 1797922 w 4804160"/>
              <a:gd name="connsiteY3" fmla="*/ 1093638 h 2940957"/>
              <a:gd name="connsiteX4" fmla="*/ 2273203 w 4804160"/>
              <a:gd name="connsiteY4" fmla="*/ 248981 h 2940957"/>
              <a:gd name="connsiteX5" fmla="*/ 2748484 w 4804160"/>
              <a:gd name="connsiteY5" fmla="*/ 86248 h 2940957"/>
              <a:gd name="connsiteX6" fmla="*/ 3223765 w 4804160"/>
              <a:gd name="connsiteY6" fmla="*/ 662270 h 2940957"/>
              <a:gd name="connsiteX7" fmla="*/ 4236321 w 4804160"/>
              <a:gd name="connsiteY7" fmla="*/ 791422 h 2940957"/>
              <a:gd name="connsiteX8" fmla="*/ 4396470 w 4804160"/>
              <a:gd name="connsiteY8" fmla="*/ 1481097 h 2940957"/>
              <a:gd name="connsiteX9" fmla="*/ 4649612 w 4804160"/>
              <a:gd name="connsiteY9" fmla="*/ 2478154 h 2940957"/>
              <a:gd name="connsiteX10" fmla="*/ 4014178 w 4804160"/>
              <a:gd name="connsiteY10" fmla="*/ 2421328 h 2940957"/>
              <a:gd name="connsiteX11" fmla="*/ 3577644 w 4804160"/>
              <a:gd name="connsiteY11" fmla="*/ 2909524 h 2940957"/>
              <a:gd name="connsiteX12" fmla="*/ 3135942 w 4804160"/>
              <a:gd name="connsiteY12" fmla="*/ 2927605 h 2940957"/>
              <a:gd name="connsiteX13" fmla="*/ 2660661 w 4804160"/>
              <a:gd name="connsiteY13" fmla="*/ 2785537 h 2940957"/>
              <a:gd name="connsiteX14" fmla="*/ 103440 w 4804160"/>
              <a:gd name="connsiteY14" fmla="*/ 1749733 h 2940957"/>
              <a:gd name="connsiteX0" fmla="*/ 103440 w 4804160"/>
              <a:gd name="connsiteY0" fmla="*/ 1749733 h 2940957"/>
              <a:gd name="connsiteX1" fmla="*/ 503812 w 4804160"/>
              <a:gd name="connsiteY1" fmla="*/ 1184045 h 2940957"/>
              <a:gd name="connsiteX2" fmla="*/ 775033 w 4804160"/>
              <a:gd name="connsiteY2" fmla="*/ 703598 h 2940957"/>
              <a:gd name="connsiteX3" fmla="*/ 1797922 w 4804160"/>
              <a:gd name="connsiteY3" fmla="*/ 1093638 h 2940957"/>
              <a:gd name="connsiteX4" fmla="*/ 2273203 w 4804160"/>
              <a:gd name="connsiteY4" fmla="*/ 248981 h 2940957"/>
              <a:gd name="connsiteX5" fmla="*/ 2748484 w 4804160"/>
              <a:gd name="connsiteY5" fmla="*/ 86248 h 2940957"/>
              <a:gd name="connsiteX6" fmla="*/ 3223765 w 4804160"/>
              <a:gd name="connsiteY6" fmla="*/ 662270 h 2940957"/>
              <a:gd name="connsiteX7" fmla="*/ 4236321 w 4804160"/>
              <a:gd name="connsiteY7" fmla="*/ 791422 h 2940957"/>
              <a:gd name="connsiteX8" fmla="*/ 4396470 w 4804160"/>
              <a:gd name="connsiteY8" fmla="*/ 1481097 h 2940957"/>
              <a:gd name="connsiteX9" fmla="*/ 4649612 w 4804160"/>
              <a:gd name="connsiteY9" fmla="*/ 2478154 h 2940957"/>
              <a:gd name="connsiteX10" fmla="*/ 4014178 w 4804160"/>
              <a:gd name="connsiteY10" fmla="*/ 2421328 h 2940957"/>
              <a:gd name="connsiteX11" fmla="*/ 3577644 w 4804160"/>
              <a:gd name="connsiteY11" fmla="*/ 2909524 h 2940957"/>
              <a:gd name="connsiteX12" fmla="*/ 3135942 w 4804160"/>
              <a:gd name="connsiteY12" fmla="*/ 2927605 h 2940957"/>
              <a:gd name="connsiteX13" fmla="*/ 2660661 w 4804160"/>
              <a:gd name="connsiteY13" fmla="*/ 2785537 h 2940957"/>
              <a:gd name="connsiteX14" fmla="*/ 103440 w 4804160"/>
              <a:gd name="connsiteY14" fmla="*/ 1749733 h 2940957"/>
              <a:gd name="connsiteX0" fmla="*/ 29051 w 4729771"/>
              <a:gd name="connsiteY0" fmla="*/ 1749733 h 2959830"/>
              <a:gd name="connsiteX1" fmla="*/ 429423 w 4729771"/>
              <a:gd name="connsiteY1" fmla="*/ 1184045 h 2959830"/>
              <a:gd name="connsiteX2" fmla="*/ 700644 w 4729771"/>
              <a:gd name="connsiteY2" fmla="*/ 703598 h 2959830"/>
              <a:gd name="connsiteX3" fmla="*/ 1723533 w 4729771"/>
              <a:gd name="connsiteY3" fmla="*/ 1093638 h 2959830"/>
              <a:gd name="connsiteX4" fmla="*/ 2198814 w 4729771"/>
              <a:gd name="connsiteY4" fmla="*/ 248981 h 2959830"/>
              <a:gd name="connsiteX5" fmla="*/ 2674095 w 4729771"/>
              <a:gd name="connsiteY5" fmla="*/ 86248 h 2959830"/>
              <a:gd name="connsiteX6" fmla="*/ 3149376 w 4729771"/>
              <a:gd name="connsiteY6" fmla="*/ 662270 h 2959830"/>
              <a:gd name="connsiteX7" fmla="*/ 4161932 w 4729771"/>
              <a:gd name="connsiteY7" fmla="*/ 791422 h 2959830"/>
              <a:gd name="connsiteX8" fmla="*/ 4322081 w 4729771"/>
              <a:gd name="connsiteY8" fmla="*/ 1481097 h 2959830"/>
              <a:gd name="connsiteX9" fmla="*/ 4575223 w 4729771"/>
              <a:gd name="connsiteY9" fmla="*/ 2478154 h 2959830"/>
              <a:gd name="connsiteX10" fmla="*/ 3939789 w 4729771"/>
              <a:gd name="connsiteY10" fmla="*/ 2421328 h 2959830"/>
              <a:gd name="connsiteX11" fmla="*/ 3503255 w 4729771"/>
              <a:gd name="connsiteY11" fmla="*/ 2909524 h 2959830"/>
              <a:gd name="connsiteX12" fmla="*/ 3061553 w 4729771"/>
              <a:gd name="connsiteY12" fmla="*/ 2927605 h 2959830"/>
              <a:gd name="connsiteX13" fmla="*/ 2586272 w 4729771"/>
              <a:gd name="connsiteY13" fmla="*/ 2785537 h 2959830"/>
              <a:gd name="connsiteX14" fmla="*/ 1330909 w 4729771"/>
              <a:gd name="connsiteY14" fmla="*/ 2914690 h 2959830"/>
              <a:gd name="connsiteX15" fmla="*/ 29051 w 4729771"/>
              <a:gd name="connsiteY15" fmla="*/ 1749733 h 2959830"/>
              <a:gd name="connsiteX0" fmla="*/ 29051 w 4729771"/>
              <a:gd name="connsiteY0" fmla="*/ 1749733 h 2940957"/>
              <a:gd name="connsiteX1" fmla="*/ 429423 w 4729771"/>
              <a:gd name="connsiteY1" fmla="*/ 1184045 h 2940957"/>
              <a:gd name="connsiteX2" fmla="*/ 700644 w 4729771"/>
              <a:gd name="connsiteY2" fmla="*/ 703598 h 2940957"/>
              <a:gd name="connsiteX3" fmla="*/ 1723533 w 4729771"/>
              <a:gd name="connsiteY3" fmla="*/ 1093638 h 2940957"/>
              <a:gd name="connsiteX4" fmla="*/ 2198814 w 4729771"/>
              <a:gd name="connsiteY4" fmla="*/ 248981 h 2940957"/>
              <a:gd name="connsiteX5" fmla="*/ 2674095 w 4729771"/>
              <a:gd name="connsiteY5" fmla="*/ 86248 h 2940957"/>
              <a:gd name="connsiteX6" fmla="*/ 3149376 w 4729771"/>
              <a:gd name="connsiteY6" fmla="*/ 662270 h 2940957"/>
              <a:gd name="connsiteX7" fmla="*/ 4161932 w 4729771"/>
              <a:gd name="connsiteY7" fmla="*/ 791422 h 2940957"/>
              <a:gd name="connsiteX8" fmla="*/ 4322081 w 4729771"/>
              <a:gd name="connsiteY8" fmla="*/ 1481097 h 2940957"/>
              <a:gd name="connsiteX9" fmla="*/ 4575223 w 4729771"/>
              <a:gd name="connsiteY9" fmla="*/ 2478154 h 2940957"/>
              <a:gd name="connsiteX10" fmla="*/ 3939789 w 4729771"/>
              <a:gd name="connsiteY10" fmla="*/ 2421328 h 2940957"/>
              <a:gd name="connsiteX11" fmla="*/ 3503255 w 4729771"/>
              <a:gd name="connsiteY11" fmla="*/ 2909524 h 2940957"/>
              <a:gd name="connsiteX12" fmla="*/ 3061553 w 4729771"/>
              <a:gd name="connsiteY12" fmla="*/ 2927605 h 2940957"/>
              <a:gd name="connsiteX13" fmla="*/ 2586272 w 4729771"/>
              <a:gd name="connsiteY13" fmla="*/ 2785537 h 2940957"/>
              <a:gd name="connsiteX14" fmla="*/ 1330909 w 4729771"/>
              <a:gd name="connsiteY14" fmla="*/ 2914690 h 2940957"/>
              <a:gd name="connsiteX15" fmla="*/ 29051 w 4729771"/>
              <a:gd name="connsiteY15" fmla="*/ 1749733 h 2940957"/>
              <a:gd name="connsiteX0" fmla="*/ 29051 w 4729771"/>
              <a:gd name="connsiteY0" fmla="*/ 1749733 h 2940957"/>
              <a:gd name="connsiteX1" fmla="*/ 429423 w 4729771"/>
              <a:gd name="connsiteY1" fmla="*/ 1184045 h 2940957"/>
              <a:gd name="connsiteX2" fmla="*/ 700644 w 4729771"/>
              <a:gd name="connsiteY2" fmla="*/ 703598 h 2940957"/>
              <a:gd name="connsiteX3" fmla="*/ 1723533 w 4729771"/>
              <a:gd name="connsiteY3" fmla="*/ 1093638 h 2940957"/>
              <a:gd name="connsiteX4" fmla="*/ 2198814 w 4729771"/>
              <a:gd name="connsiteY4" fmla="*/ 248981 h 2940957"/>
              <a:gd name="connsiteX5" fmla="*/ 2674095 w 4729771"/>
              <a:gd name="connsiteY5" fmla="*/ 86248 h 2940957"/>
              <a:gd name="connsiteX6" fmla="*/ 3149376 w 4729771"/>
              <a:gd name="connsiteY6" fmla="*/ 662270 h 2940957"/>
              <a:gd name="connsiteX7" fmla="*/ 4161932 w 4729771"/>
              <a:gd name="connsiteY7" fmla="*/ 791422 h 2940957"/>
              <a:gd name="connsiteX8" fmla="*/ 4322081 w 4729771"/>
              <a:gd name="connsiteY8" fmla="*/ 1481097 h 2940957"/>
              <a:gd name="connsiteX9" fmla="*/ 4575223 w 4729771"/>
              <a:gd name="connsiteY9" fmla="*/ 2478154 h 2940957"/>
              <a:gd name="connsiteX10" fmla="*/ 3939789 w 4729771"/>
              <a:gd name="connsiteY10" fmla="*/ 2421328 h 2940957"/>
              <a:gd name="connsiteX11" fmla="*/ 3503255 w 4729771"/>
              <a:gd name="connsiteY11" fmla="*/ 2909524 h 2940957"/>
              <a:gd name="connsiteX12" fmla="*/ 3061553 w 4729771"/>
              <a:gd name="connsiteY12" fmla="*/ 2927605 h 2940957"/>
              <a:gd name="connsiteX13" fmla="*/ 2586272 w 4729771"/>
              <a:gd name="connsiteY13" fmla="*/ 2785537 h 2940957"/>
              <a:gd name="connsiteX14" fmla="*/ 1330909 w 4729771"/>
              <a:gd name="connsiteY14" fmla="*/ 2914690 h 2940957"/>
              <a:gd name="connsiteX15" fmla="*/ 29051 w 4729771"/>
              <a:gd name="connsiteY15" fmla="*/ 1749733 h 2940957"/>
              <a:gd name="connsiteX0" fmla="*/ 29051 w 4729771"/>
              <a:gd name="connsiteY0" fmla="*/ 1749733 h 2940957"/>
              <a:gd name="connsiteX1" fmla="*/ 429423 w 4729771"/>
              <a:gd name="connsiteY1" fmla="*/ 1184045 h 2940957"/>
              <a:gd name="connsiteX2" fmla="*/ 700644 w 4729771"/>
              <a:gd name="connsiteY2" fmla="*/ 703598 h 2940957"/>
              <a:gd name="connsiteX3" fmla="*/ 1723533 w 4729771"/>
              <a:gd name="connsiteY3" fmla="*/ 1093638 h 2940957"/>
              <a:gd name="connsiteX4" fmla="*/ 2198814 w 4729771"/>
              <a:gd name="connsiteY4" fmla="*/ 248981 h 2940957"/>
              <a:gd name="connsiteX5" fmla="*/ 2674095 w 4729771"/>
              <a:gd name="connsiteY5" fmla="*/ 86248 h 2940957"/>
              <a:gd name="connsiteX6" fmla="*/ 3149376 w 4729771"/>
              <a:gd name="connsiteY6" fmla="*/ 662270 h 2940957"/>
              <a:gd name="connsiteX7" fmla="*/ 4161932 w 4729771"/>
              <a:gd name="connsiteY7" fmla="*/ 791422 h 2940957"/>
              <a:gd name="connsiteX8" fmla="*/ 4322081 w 4729771"/>
              <a:gd name="connsiteY8" fmla="*/ 1481097 h 2940957"/>
              <a:gd name="connsiteX9" fmla="*/ 4575223 w 4729771"/>
              <a:gd name="connsiteY9" fmla="*/ 2478154 h 2940957"/>
              <a:gd name="connsiteX10" fmla="*/ 3939789 w 4729771"/>
              <a:gd name="connsiteY10" fmla="*/ 2421328 h 2940957"/>
              <a:gd name="connsiteX11" fmla="*/ 3503255 w 4729771"/>
              <a:gd name="connsiteY11" fmla="*/ 2909524 h 2940957"/>
              <a:gd name="connsiteX12" fmla="*/ 3061553 w 4729771"/>
              <a:gd name="connsiteY12" fmla="*/ 2927605 h 2940957"/>
              <a:gd name="connsiteX13" fmla="*/ 2586272 w 4729771"/>
              <a:gd name="connsiteY13" fmla="*/ 2785537 h 2940957"/>
              <a:gd name="connsiteX14" fmla="*/ 1330909 w 4729771"/>
              <a:gd name="connsiteY14" fmla="*/ 2914690 h 2940957"/>
              <a:gd name="connsiteX15" fmla="*/ 29051 w 4729771"/>
              <a:gd name="connsiteY15" fmla="*/ 1749733 h 2940957"/>
              <a:gd name="connsiteX0" fmla="*/ 29051 w 4729771"/>
              <a:gd name="connsiteY0" fmla="*/ 1749733 h 2940957"/>
              <a:gd name="connsiteX1" fmla="*/ 429423 w 4729771"/>
              <a:gd name="connsiteY1" fmla="*/ 1184045 h 2940957"/>
              <a:gd name="connsiteX2" fmla="*/ 700644 w 4729771"/>
              <a:gd name="connsiteY2" fmla="*/ 703598 h 2940957"/>
              <a:gd name="connsiteX3" fmla="*/ 1723533 w 4729771"/>
              <a:gd name="connsiteY3" fmla="*/ 1093638 h 2940957"/>
              <a:gd name="connsiteX4" fmla="*/ 2198814 w 4729771"/>
              <a:gd name="connsiteY4" fmla="*/ 248981 h 2940957"/>
              <a:gd name="connsiteX5" fmla="*/ 2674095 w 4729771"/>
              <a:gd name="connsiteY5" fmla="*/ 86248 h 2940957"/>
              <a:gd name="connsiteX6" fmla="*/ 3149376 w 4729771"/>
              <a:gd name="connsiteY6" fmla="*/ 662270 h 2940957"/>
              <a:gd name="connsiteX7" fmla="*/ 4161932 w 4729771"/>
              <a:gd name="connsiteY7" fmla="*/ 791422 h 2940957"/>
              <a:gd name="connsiteX8" fmla="*/ 4322081 w 4729771"/>
              <a:gd name="connsiteY8" fmla="*/ 1481097 h 2940957"/>
              <a:gd name="connsiteX9" fmla="*/ 4575223 w 4729771"/>
              <a:gd name="connsiteY9" fmla="*/ 2478154 h 2940957"/>
              <a:gd name="connsiteX10" fmla="*/ 3939789 w 4729771"/>
              <a:gd name="connsiteY10" fmla="*/ 2421328 h 2940957"/>
              <a:gd name="connsiteX11" fmla="*/ 3503255 w 4729771"/>
              <a:gd name="connsiteY11" fmla="*/ 2909524 h 2940957"/>
              <a:gd name="connsiteX12" fmla="*/ 3061553 w 4729771"/>
              <a:gd name="connsiteY12" fmla="*/ 2927605 h 2940957"/>
              <a:gd name="connsiteX13" fmla="*/ 2586272 w 4729771"/>
              <a:gd name="connsiteY13" fmla="*/ 2785537 h 2940957"/>
              <a:gd name="connsiteX14" fmla="*/ 1330909 w 4729771"/>
              <a:gd name="connsiteY14" fmla="*/ 2914690 h 2940957"/>
              <a:gd name="connsiteX15" fmla="*/ 29051 w 4729771"/>
              <a:gd name="connsiteY15" fmla="*/ 1749733 h 2940957"/>
              <a:gd name="connsiteX0" fmla="*/ 8618 w 4709338"/>
              <a:gd name="connsiteY0" fmla="*/ 1749733 h 2940957"/>
              <a:gd name="connsiteX1" fmla="*/ 408990 w 4709338"/>
              <a:gd name="connsiteY1" fmla="*/ 1184045 h 2940957"/>
              <a:gd name="connsiteX2" fmla="*/ 680211 w 4709338"/>
              <a:gd name="connsiteY2" fmla="*/ 703598 h 2940957"/>
              <a:gd name="connsiteX3" fmla="*/ 1703100 w 4709338"/>
              <a:gd name="connsiteY3" fmla="*/ 1093638 h 2940957"/>
              <a:gd name="connsiteX4" fmla="*/ 2178381 w 4709338"/>
              <a:gd name="connsiteY4" fmla="*/ 248981 h 2940957"/>
              <a:gd name="connsiteX5" fmla="*/ 2653662 w 4709338"/>
              <a:gd name="connsiteY5" fmla="*/ 86248 h 2940957"/>
              <a:gd name="connsiteX6" fmla="*/ 3128943 w 4709338"/>
              <a:gd name="connsiteY6" fmla="*/ 662270 h 2940957"/>
              <a:gd name="connsiteX7" fmla="*/ 4141499 w 4709338"/>
              <a:gd name="connsiteY7" fmla="*/ 791422 h 2940957"/>
              <a:gd name="connsiteX8" fmla="*/ 4301648 w 4709338"/>
              <a:gd name="connsiteY8" fmla="*/ 1481097 h 2940957"/>
              <a:gd name="connsiteX9" fmla="*/ 4554790 w 4709338"/>
              <a:gd name="connsiteY9" fmla="*/ 2478154 h 2940957"/>
              <a:gd name="connsiteX10" fmla="*/ 3919356 w 4709338"/>
              <a:gd name="connsiteY10" fmla="*/ 2421328 h 2940957"/>
              <a:gd name="connsiteX11" fmla="*/ 3482822 w 4709338"/>
              <a:gd name="connsiteY11" fmla="*/ 2909524 h 2940957"/>
              <a:gd name="connsiteX12" fmla="*/ 3041120 w 4709338"/>
              <a:gd name="connsiteY12" fmla="*/ 2927605 h 2940957"/>
              <a:gd name="connsiteX13" fmla="*/ 2565839 w 4709338"/>
              <a:gd name="connsiteY13" fmla="*/ 2785537 h 2940957"/>
              <a:gd name="connsiteX14" fmla="*/ 1310476 w 4709338"/>
              <a:gd name="connsiteY14" fmla="*/ 2914690 h 2940957"/>
              <a:gd name="connsiteX15" fmla="*/ 840361 w 4709338"/>
              <a:gd name="connsiteY15" fmla="*/ 2237931 h 2940957"/>
              <a:gd name="connsiteX16" fmla="*/ 8618 w 4709338"/>
              <a:gd name="connsiteY16" fmla="*/ 1749733 h 2940957"/>
              <a:gd name="connsiteX0" fmla="*/ 8618 w 4709338"/>
              <a:gd name="connsiteY0" fmla="*/ 1749733 h 2940957"/>
              <a:gd name="connsiteX1" fmla="*/ 408990 w 4709338"/>
              <a:gd name="connsiteY1" fmla="*/ 1184045 h 2940957"/>
              <a:gd name="connsiteX2" fmla="*/ 680211 w 4709338"/>
              <a:gd name="connsiteY2" fmla="*/ 703598 h 2940957"/>
              <a:gd name="connsiteX3" fmla="*/ 1703100 w 4709338"/>
              <a:gd name="connsiteY3" fmla="*/ 1093638 h 2940957"/>
              <a:gd name="connsiteX4" fmla="*/ 2178381 w 4709338"/>
              <a:gd name="connsiteY4" fmla="*/ 248981 h 2940957"/>
              <a:gd name="connsiteX5" fmla="*/ 2653662 w 4709338"/>
              <a:gd name="connsiteY5" fmla="*/ 86248 h 2940957"/>
              <a:gd name="connsiteX6" fmla="*/ 3128943 w 4709338"/>
              <a:gd name="connsiteY6" fmla="*/ 662270 h 2940957"/>
              <a:gd name="connsiteX7" fmla="*/ 4141499 w 4709338"/>
              <a:gd name="connsiteY7" fmla="*/ 791422 h 2940957"/>
              <a:gd name="connsiteX8" fmla="*/ 4301648 w 4709338"/>
              <a:gd name="connsiteY8" fmla="*/ 1481097 h 2940957"/>
              <a:gd name="connsiteX9" fmla="*/ 4554790 w 4709338"/>
              <a:gd name="connsiteY9" fmla="*/ 2478154 h 2940957"/>
              <a:gd name="connsiteX10" fmla="*/ 3919356 w 4709338"/>
              <a:gd name="connsiteY10" fmla="*/ 2421328 h 2940957"/>
              <a:gd name="connsiteX11" fmla="*/ 3482822 w 4709338"/>
              <a:gd name="connsiteY11" fmla="*/ 2909524 h 2940957"/>
              <a:gd name="connsiteX12" fmla="*/ 3041120 w 4709338"/>
              <a:gd name="connsiteY12" fmla="*/ 2927605 h 2940957"/>
              <a:gd name="connsiteX13" fmla="*/ 2565839 w 4709338"/>
              <a:gd name="connsiteY13" fmla="*/ 2785537 h 2940957"/>
              <a:gd name="connsiteX14" fmla="*/ 1310476 w 4709338"/>
              <a:gd name="connsiteY14" fmla="*/ 2914690 h 2940957"/>
              <a:gd name="connsiteX15" fmla="*/ 840361 w 4709338"/>
              <a:gd name="connsiteY15" fmla="*/ 2237931 h 2940957"/>
              <a:gd name="connsiteX16" fmla="*/ 8618 w 4709338"/>
              <a:gd name="connsiteY16" fmla="*/ 1749733 h 2940957"/>
              <a:gd name="connsiteX0" fmla="*/ 8618 w 4709338"/>
              <a:gd name="connsiteY0" fmla="*/ 1749733 h 2940957"/>
              <a:gd name="connsiteX1" fmla="*/ 408990 w 4709338"/>
              <a:gd name="connsiteY1" fmla="*/ 1184045 h 2940957"/>
              <a:gd name="connsiteX2" fmla="*/ 680211 w 4709338"/>
              <a:gd name="connsiteY2" fmla="*/ 703598 h 2940957"/>
              <a:gd name="connsiteX3" fmla="*/ 1703100 w 4709338"/>
              <a:gd name="connsiteY3" fmla="*/ 1093638 h 2940957"/>
              <a:gd name="connsiteX4" fmla="*/ 2178381 w 4709338"/>
              <a:gd name="connsiteY4" fmla="*/ 248981 h 2940957"/>
              <a:gd name="connsiteX5" fmla="*/ 2653662 w 4709338"/>
              <a:gd name="connsiteY5" fmla="*/ 86248 h 2940957"/>
              <a:gd name="connsiteX6" fmla="*/ 3128943 w 4709338"/>
              <a:gd name="connsiteY6" fmla="*/ 662270 h 2940957"/>
              <a:gd name="connsiteX7" fmla="*/ 4141499 w 4709338"/>
              <a:gd name="connsiteY7" fmla="*/ 791422 h 2940957"/>
              <a:gd name="connsiteX8" fmla="*/ 4301648 w 4709338"/>
              <a:gd name="connsiteY8" fmla="*/ 1481097 h 2940957"/>
              <a:gd name="connsiteX9" fmla="*/ 4554790 w 4709338"/>
              <a:gd name="connsiteY9" fmla="*/ 2478154 h 2940957"/>
              <a:gd name="connsiteX10" fmla="*/ 3919356 w 4709338"/>
              <a:gd name="connsiteY10" fmla="*/ 2421328 h 2940957"/>
              <a:gd name="connsiteX11" fmla="*/ 3482822 w 4709338"/>
              <a:gd name="connsiteY11" fmla="*/ 2909524 h 2940957"/>
              <a:gd name="connsiteX12" fmla="*/ 3041120 w 4709338"/>
              <a:gd name="connsiteY12" fmla="*/ 2927605 h 2940957"/>
              <a:gd name="connsiteX13" fmla="*/ 2565839 w 4709338"/>
              <a:gd name="connsiteY13" fmla="*/ 2785537 h 2940957"/>
              <a:gd name="connsiteX14" fmla="*/ 1310476 w 4709338"/>
              <a:gd name="connsiteY14" fmla="*/ 2914690 h 2940957"/>
              <a:gd name="connsiteX15" fmla="*/ 840361 w 4709338"/>
              <a:gd name="connsiteY15" fmla="*/ 2237931 h 2940957"/>
              <a:gd name="connsiteX16" fmla="*/ 8618 w 4709338"/>
              <a:gd name="connsiteY16" fmla="*/ 1749733 h 2940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709338" h="2940957">
                <a:moveTo>
                  <a:pt x="8618" y="1749733"/>
                </a:moveTo>
                <a:cubicBezTo>
                  <a:pt x="-63277" y="1574086"/>
                  <a:pt x="336234" y="1297269"/>
                  <a:pt x="408990" y="1184045"/>
                </a:cubicBezTo>
                <a:cubicBezTo>
                  <a:pt x="534268" y="1062641"/>
                  <a:pt x="397797" y="771619"/>
                  <a:pt x="680211" y="703598"/>
                </a:cubicBezTo>
                <a:cubicBezTo>
                  <a:pt x="973387" y="707903"/>
                  <a:pt x="1370317" y="1089333"/>
                  <a:pt x="1703100" y="1093638"/>
                </a:cubicBezTo>
                <a:cubicBezTo>
                  <a:pt x="2115958" y="1090193"/>
                  <a:pt x="2035021" y="463804"/>
                  <a:pt x="2178381" y="248981"/>
                </a:cubicBezTo>
                <a:cubicBezTo>
                  <a:pt x="2292465" y="129299"/>
                  <a:pt x="2512025" y="-136756"/>
                  <a:pt x="2653662" y="86248"/>
                </a:cubicBezTo>
                <a:cubicBezTo>
                  <a:pt x="2829310" y="245106"/>
                  <a:pt x="2919285" y="590376"/>
                  <a:pt x="3128943" y="662270"/>
                </a:cubicBezTo>
                <a:cubicBezTo>
                  <a:pt x="3369597" y="842223"/>
                  <a:pt x="3969726" y="678629"/>
                  <a:pt x="4141499" y="791422"/>
                </a:cubicBezTo>
                <a:cubicBezTo>
                  <a:pt x="4304661" y="864178"/>
                  <a:pt x="4208227" y="1252066"/>
                  <a:pt x="4301648" y="1481097"/>
                </a:cubicBezTo>
                <a:cubicBezTo>
                  <a:pt x="4395069" y="1710128"/>
                  <a:pt x="4983146" y="2041619"/>
                  <a:pt x="4554790" y="2478154"/>
                </a:cubicBezTo>
                <a:cubicBezTo>
                  <a:pt x="4351159" y="2563394"/>
                  <a:pt x="4160010" y="2367514"/>
                  <a:pt x="3919356" y="2421328"/>
                </a:cubicBezTo>
                <a:cubicBezTo>
                  <a:pt x="3754901" y="2485905"/>
                  <a:pt x="3884056" y="2731294"/>
                  <a:pt x="3482822" y="2909524"/>
                </a:cubicBezTo>
                <a:cubicBezTo>
                  <a:pt x="3279623" y="2948701"/>
                  <a:pt x="3194381" y="2946978"/>
                  <a:pt x="3041120" y="2927605"/>
                </a:cubicBezTo>
                <a:cubicBezTo>
                  <a:pt x="2887859" y="2908232"/>
                  <a:pt x="2795300" y="2805771"/>
                  <a:pt x="2565839" y="2785537"/>
                </a:cubicBezTo>
                <a:cubicBezTo>
                  <a:pt x="2269218" y="2747221"/>
                  <a:pt x="1744429" y="2999501"/>
                  <a:pt x="1310476" y="2914690"/>
                </a:cubicBezTo>
                <a:cubicBezTo>
                  <a:pt x="985442" y="2854850"/>
                  <a:pt x="1057337" y="2432091"/>
                  <a:pt x="840361" y="2237931"/>
                </a:cubicBezTo>
                <a:cubicBezTo>
                  <a:pt x="605303" y="1979195"/>
                  <a:pt x="88262" y="2044200"/>
                  <a:pt x="8618" y="1749733"/>
                </a:cubicBezTo>
                <a:close/>
              </a:path>
            </a:pathLst>
          </a:custGeom>
          <a:solidFill>
            <a:schemeClr val="accent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Oval 47">
            <a:extLst>
              <a:ext uri="{FF2B5EF4-FFF2-40B4-BE49-F238E27FC236}">
                <a16:creationId xmlns:a16="http://schemas.microsoft.com/office/drawing/2014/main" id="{1D845EEA-B579-416C-9D1A-C7B39971E3D1}"/>
              </a:ext>
            </a:extLst>
          </p:cNvPr>
          <p:cNvSpPr/>
          <p:nvPr/>
        </p:nvSpPr>
        <p:spPr bwMode="auto">
          <a:xfrm rot="5564480">
            <a:off x="7791502" y="1611485"/>
            <a:ext cx="591697" cy="1183369"/>
          </a:xfrm>
          <a:custGeom>
            <a:avLst/>
            <a:gdLst>
              <a:gd name="connsiteX0" fmla="*/ 0 w 610580"/>
              <a:gd name="connsiteY0" fmla="*/ 605852 h 1211703"/>
              <a:gd name="connsiteX1" fmla="*/ 305290 w 610580"/>
              <a:gd name="connsiteY1" fmla="*/ 0 h 1211703"/>
              <a:gd name="connsiteX2" fmla="*/ 610580 w 610580"/>
              <a:gd name="connsiteY2" fmla="*/ 605852 h 1211703"/>
              <a:gd name="connsiteX3" fmla="*/ 305290 w 610580"/>
              <a:gd name="connsiteY3" fmla="*/ 1211704 h 1211703"/>
              <a:gd name="connsiteX4" fmla="*/ 0 w 610580"/>
              <a:gd name="connsiteY4" fmla="*/ 605852 h 1211703"/>
              <a:gd name="connsiteX0" fmla="*/ 0 w 590200"/>
              <a:gd name="connsiteY0" fmla="*/ 545728 h 1212296"/>
              <a:gd name="connsiteX1" fmla="*/ 284910 w 590200"/>
              <a:gd name="connsiteY1" fmla="*/ 330 h 1212296"/>
              <a:gd name="connsiteX2" fmla="*/ 590200 w 590200"/>
              <a:gd name="connsiteY2" fmla="*/ 606182 h 1212296"/>
              <a:gd name="connsiteX3" fmla="*/ 284910 w 590200"/>
              <a:gd name="connsiteY3" fmla="*/ 1212034 h 1212296"/>
              <a:gd name="connsiteX4" fmla="*/ 0 w 590200"/>
              <a:gd name="connsiteY4" fmla="*/ 545728 h 1212296"/>
              <a:gd name="connsiteX0" fmla="*/ 0 w 477650"/>
              <a:gd name="connsiteY0" fmla="*/ 545496 h 1211871"/>
              <a:gd name="connsiteX1" fmla="*/ 284910 w 477650"/>
              <a:gd name="connsiteY1" fmla="*/ 98 h 1211871"/>
              <a:gd name="connsiteX2" fmla="*/ 477650 w 477650"/>
              <a:gd name="connsiteY2" fmla="*/ 577720 h 1211871"/>
              <a:gd name="connsiteX3" fmla="*/ 284910 w 477650"/>
              <a:gd name="connsiteY3" fmla="*/ 1211802 h 1211871"/>
              <a:gd name="connsiteX4" fmla="*/ 0 w 477650"/>
              <a:gd name="connsiteY4" fmla="*/ 545496 h 1211871"/>
              <a:gd name="connsiteX0" fmla="*/ 0 w 572387"/>
              <a:gd name="connsiteY0" fmla="*/ 545794 h 1212422"/>
              <a:gd name="connsiteX1" fmla="*/ 284910 w 572387"/>
              <a:gd name="connsiteY1" fmla="*/ 396 h 1212422"/>
              <a:gd name="connsiteX2" fmla="*/ 572387 w 572387"/>
              <a:gd name="connsiteY2" fmla="*/ 612272 h 1212422"/>
              <a:gd name="connsiteX3" fmla="*/ 284910 w 572387"/>
              <a:gd name="connsiteY3" fmla="*/ 1212100 h 1212422"/>
              <a:gd name="connsiteX4" fmla="*/ 0 w 572387"/>
              <a:gd name="connsiteY4" fmla="*/ 545794 h 1212422"/>
              <a:gd name="connsiteX0" fmla="*/ 227 w 572614"/>
              <a:gd name="connsiteY0" fmla="*/ 553990 h 1220618"/>
              <a:gd name="connsiteX1" fmla="*/ 243361 w 572614"/>
              <a:gd name="connsiteY1" fmla="*/ 248 h 1220618"/>
              <a:gd name="connsiteX2" fmla="*/ 572614 w 572614"/>
              <a:gd name="connsiteY2" fmla="*/ 620468 h 1220618"/>
              <a:gd name="connsiteX3" fmla="*/ 285137 w 572614"/>
              <a:gd name="connsiteY3" fmla="*/ 1220296 h 1220618"/>
              <a:gd name="connsiteX4" fmla="*/ 227 w 572614"/>
              <a:gd name="connsiteY4" fmla="*/ 553990 h 1220618"/>
              <a:gd name="connsiteX0" fmla="*/ 495 w 572882"/>
              <a:gd name="connsiteY0" fmla="*/ 554819 h 1221447"/>
              <a:gd name="connsiteX1" fmla="*/ 243629 w 572882"/>
              <a:gd name="connsiteY1" fmla="*/ 1077 h 1221447"/>
              <a:gd name="connsiteX2" fmla="*/ 572882 w 572882"/>
              <a:gd name="connsiteY2" fmla="*/ 621297 h 1221447"/>
              <a:gd name="connsiteX3" fmla="*/ 285405 w 572882"/>
              <a:gd name="connsiteY3" fmla="*/ 1221125 h 1221447"/>
              <a:gd name="connsiteX4" fmla="*/ 495 w 572882"/>
              <a:gd name="connsiteY4" fmla="*/ 554819 h 1221447"/>
              <a:gd name="connsiteX0" fmla="*/ 206 w 591628"/>
              <a:gd name="connsiteY0" fmla="*/ 588326 h 1220179"/>
              <a:gd name="connsiteX1" fmla="*/ 262375 w 591628"/>
              <a:gd name="connsiteY1" fmla="*/ 54 h 1220179"/>
              <a:gd name="connsiteX2" fmla="*/ 591628 w 591628"/>
              <a:gd name="connsiteY2" fmla="*/ 620274 h 1220179"/>
              <a:gd name="connsiteX3" fmla="*/ 304151 w 591628"/>
              <a:gd name="connsiteY3" fmla="*/ 1220102 h 1220179"/>
              <a:gd name="connsiteX4" fmla="*/ 206 w 591628"/>
              <a:gd name="connsiteY4" fmla="*/ 588326 h 1220179"/>
              <a:gd name="connsiteX0" fmla="*/ 194 w 591616"/>
              <a:gd name="connsiteY0" fmla="*/ 588333 h 1220186"/>
              <a:gd name="connsiteX1" fmla="*/ 262363 w 591616"/>
              <a:gd name="connsiteY1" fmla="*/ 61 h 1220186"/>
              <a:gd name="connsiteX2" fmla="*/ 591616 w 591616"/>
              <a:gd name="connsiteY2" fmla="*/ 620281 h 1220186"/>
              <a:gd name="connsiteX3" fmla="*/ 304139 w 591616"/>
              <a:gd name="connsiteY3" fmla="*/ 1220109 h 1220186"/>
              <a:gd name="connsiteX4" fmla="*/ 194 w 591616"/>
              <a:gd name="connsiteY4" fmla="*/ 588333 h 1220186"/>
              <a:gd name="connsiteX0" fmla="*/ 194 w 591616"/>
              <a:gd name="connsiteY0" fmla="*/ 588333 h 1220301"/>
              <a:gd name="connsiteX1" fmla="*/ 262363 w 591616"/>
              <a:gd name="connsiteY1" fmla="*/ 61 h 1220301"/>
              <a:gd name="connsiteX2" fmla="*/ 591616 w 591616"/>
              <a:gd name="connsiteY2" fmla="*/ 620281 h 1220301"/>
              <a:gd name="connsiteX3" fmla="*/ 304139 w 591616"/>
              <a:gd name="connsiteY3" fmla="*/ 1220109 h 1220301"/>
              <a:gd name="connsiteX4" fmla="*/ 194 w 591616"/>
              <a:gd name="connsiteY4" fmla="*/ 588333 h 1220301"/>
              <a:gd name="connsiteX0" fmla="*/ 218 w 591640"/>
              <a:gd name="connsiteY0" fmla="*/ 591432 h 1223400"/>
              <a:gd name="connsiteX1" fmla="*/ 262387 w 591640"/>
              <a:gd name="connsiteY1" fmla="*/ 3160 h 1223400"/>
              <a:gd name="connsiteX2" fmla="*/ 591640 w 591640"/>
              <a:gd name="connsiteY2" fmla="*/ 623380 h 1223400"/>
              <a:gd name="connsiteX3" fmla="*/ 304163 w 591640"/>
              <a:gd name="connsiteY3" fmla="*/ 1223208 h 1223400"/>
              <a:gd name="connsiteX4" fmla="*/ 218 w 591640"/>
              <a:gd name="connsiteY4" fmla="*/ 591432 h 1223400"/>
              <a:gd name="connsiteX0" fmla="*/ 275 w 591697"/>
              <a:gd name="connsiteY0" fmla="*/ 588864 h 1220832"/>
              <a:gd name="connsiteX1" fmla="*/ 262444 w 591697"/>
              <a:gd name="connsiteY1" fmla="*/ 592 h 1220832"/>
              <a:gd name="connsiteX2" fmla="*/ 591697 w 591697"/>
              <a:gd name="connsiteY2" fmla="*/ 620812 h 1220832"/>
              <a:gd name="connsiteX3" fmla="*/ 304220 w 591697"/>
              <a:gd name="connsiteY3" fmla="*/ 1220640 h 1220832"/>
              <a:gd name="connsiteX4" fmla="*/ 275 w 591697"/>
              <a:gd name="connsiteY4" fmla="*/ 588864 h 1220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697" h="1220832">
                <a:moveTo>
                  <a:pt x="275" y="588864"/>
                </a:moveTo>
                <a:cubicBezTo>
                  <a:pt x="-6456" y="336378"/>
                  <a:pt x="111119" y="16353"/>
                  <a:pt x="262444" y="592"/>
                </a:cubicBezTo>
                <a:cubicBezTo>
                  <a:pt x="413769" y="-15169"/>
                  <a:pt x="591697" y="286209"/>
                  <a:pt x="591697" y="620812"/>
                </a:cubicBezTo>
                <a:cubicBezTo>
                  <a:pt x="591697" y="955415"/>
                  <a:pt x="450947" y="1205558"/>
                  <a:pt x="304220" y="1220640"/>
                </a:cubicBezTo>
                <a:cubicBezTo>
                  <a:pt x="206024" y="1230734"/>
                  <a:pt x="7006" y="841350"/>
                  <a:pt x="275" y="588864"/>
                </a:cubicBezTo>
                <a:close/>
              </a:path>
            </a:pathLst>
          </a:custGeom>
          <a:solidFill>
            <a:schemeClr val="accent3"/>
          </a:solidFill>
          <a:ln w="19050">
            <a:solidFill>
              <a:schemeClr val="accent3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67B56B-95C7-8A17-2D8E-B270A16D6CFC}"/>
              </a:ext>
            </a:extLst>
          </p:cNvPr>
          <p:cNvSpPr txBox="1"/>
          <p:nvPr/>
        </p:nvSpPr>
        <p:spPr bwMode="auto">
          <a:xfrm>
            <a:off x="4724516" y="5761915"/>
            <a:ext cx="30279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Activated macrophage</a:t>
            </a:r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F6943A59-908E-5AD0-DB4E-EB8B7B21C1B3}"/>
              </a:ext>
            </a:extLst>
          </p:cNvPr>
          <p:cNvSpPr/>
          <p:nvPr/>
        </p:nvSpPr>
        <p:spPr bwMode="auto">
          <a:xfrm>
            <a:off x="8070248" y="3022652"/>
            <a:ext cx="694078" cy="340750"/>
          </a:xfrm>
          <a:prstGeom prst="ellipse">
            <a:avLst/>
          </a:prstGeom>
          <a:solidFill>
            <a:schemeClr val="accent5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230DBA3-474C-EEBB-90A3-1565BF760513}"/>
              </a:ext>
            </a:extLst>
          </p:cNvPr>
          <p:cNvSpPr/>
          <p:nvPr/>
        </p:nvSpPr>
        <p:spPr bwMode="auto">
          <a:xfrm rot="5564480">
            <a:off x="3056187" y="3895876"/>
            <a:ext cx="151675" cy="212395"/>
          </a:xfrm>
          <a:prstGeom prst="ellipse">
            <a:avLst/>
          </a:prstGeom>
          <a:solidFill>
            <a:schemeClr val="accent2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19" name="Oval 9218">
            <a:extLst>
              <a:ext uri="{FF2B5EF4-FFF2-40B4-BE49-F238E27FC236}">
                <a16:creationId xmlns:a16="http://schemas.microsoft.com/office/drawing/2014/main" id="{A6AD7529-0D8E-849E-D7F8-659C19531C06}"/>
              </a:ext>
            </a:extLst>
          </p:cNvPr>
          <p:cNvSpPr/>
          <p:nvPr/>
        </p:nvSpPr>
        <p:spPr bwMode="auto">
          <a:xfrm>
            <a:off x="3035084" y="3740258"/>
            <a:ext cx="710339" cy="320297"/>
          </a:xfrm>
          <a:prstGeom prst="ellipse">
            <a:avLst/>
          </a:prstGeom>
          <a:solidFill>
            <a:schemeClr val="accent5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17" name="Oval 9216">
            <a:extLst>
              <a:ext uri="{FF2B5EF4-FFF2-40B4-BE49-F238E27FC236}">
                <a16:creationId xmlns:a16="http://schemas.microsoft.com/office/drawing/2014/main" id="{D58EDC04-3687-D2EF-EC72-3F2DC1C97274}"/>
              </a:ext>
            </a:extLst>
          </p:cNvPr>
          <p:cNvSpPr/>
          <p:nvPr/>
        </p:nvSpPr>
        <p:spPr bwMode="auto">
          <a:xfrm>
            <a:off x="2662616" y="4002307"/>
            <a:ext cx="2291761" cy="1431288"/>
          </a:xfrm>
          <a:custGeom>
            <a:avLst/>
            <a:gdLst>
              <a:gd name="connsiteX0" fmla="*/ 0 w 2270502"/>
              <a:gd name="connsiteY0" fmla="*/ 736169 h 1472338"/>
              <a:gd name="connsiteX1" fmla="*/ 1135251 w 2270502"/>
              <a:gd name="connsiteY1" fmla="*/ 0 h 1472338"/>
              <a:gd name="connsiteX2" fmla="*/ 2270502 w 2270502"/>
              <a:gd name="connsiteY2" fmla="*/ 736169 h 1472338"/>
              <a:gd name="connsiteX3" fmla="*/ 1135251 w 2270502"/>
              <a:gd name="connsiteY3" fmla="*/ 1472338 h 1472338"/>
              <a:gd name="connsiteX4" fmla="*/ 0 w 2270502"/>
              <a:gd name="connsiteY4" fmla="*/ 736169 h 1472338"/>
              <a:gd name="connsiteX0" fmla="*/ 28996 w 2299498"/>
              <a:gd name="connsiteY0" fmla="*/ 736169 h 1446508"/>
              <a:gd name="connsiteX1" fmla="*/ 1164247 w 2299498"/>
              <a:gd name="connsiteY1" fmla="*/ 0 h 1446508"/>
              <a:gd name="connsiteX2" fmla="*/ 2299498 w 2299498"/>
              <a:gd name="connsiteY2" fmla="*/ 736169 h 1446508"/>
              <a:gd name="connsiteX3" fmla="*/ 647637 w 2299498"/>
              <a:gd name="connsiteY3" fmla="*/ 1446508 h 1446508"/>
              <a:gd name="connsiteX4" fmla="*/ 28996 w 2299498"/>
              <a:gd name="connsiteY4" fmla="*/ 736169 h 1446508"/>
              <a:gd name="connsiteX0" fmla="*/ 14457 w 2284959"/>
              <a:gd name="connsiteY0" fmla="*/ 736169 h 1450665"/>
              <a:gd name="connsiteX1" fmla="*/ 1149708 w 2284959"/>
              <a:gd name="connsiteY1" fmla="*/ 0 h 1450665"/>
              <a:gd name="connsiteX2" fmla="*/ 2284959 w 2284959"/>
              <a:gd name="connsiteY2" fmla="*/ 736169 h 1450665"/>
              <a:gd name="connsiteX3" fmla="*/ 633098 w 2284959"/>
              <a:gd name="connsiteY3" fmla="*/ 1446508 h 1450665"/>
              <a:gd name="connsiteX4" fmla="*/ 14457 w 2284959"/>
              <a:gd name="connsiteY4" fmla="*/ 736169 h 1450665"/>
              <a:gd name="connsiteX0" fmla="*/ 13154 w 2283656"/>
              <a:gd name="connsiteY0" fmla="*/ 736169 h 1451129"/>
              <a:gd name="connsiteX1" fmla="*/ 1148405 w 2283656"/>
              <a:gd name="connsiteY1" fmla="*/ 0 h 1451129"/>
              <a:gd name="connsiteX2" fmla="*/ 2283656 w 2283656"/>
              <a:gd name="connsiteY2" fmla="*/ 736169 h 1451129"/>
              <a:gd name="connsiteX3" fmla="*/ 631795 w 2283656"/>
              <a:gd name="connsiteY3" fmla="*/ 1446508 h 1451129"/>
              <a:gd name="connsiteX4" fmla="*/ 13154 w 2283656"/>
              <a:gd name="connsiteY4" fmla="*/ 736169 h 1451129"/>
              <a:gd name="connsiteX0" fmla="*/ 11745 w 2282247"/>
              <a:gd name="connsiteY0" fmla="*/ 752827 h 1467465"/>
              <a:gd name="connsiteX1" fmla="*/ 295879 w 2282247"/>
              <a:gd name="connsiteY1" fmla="*/ 280129 h 1467465"/>
              <a:gd name="connsiteX2" fmla="*/ 1146996 w 2282247"/>
              <a:gd name="connsiteY2" fmla="*/ 16658 h 1467465"/>
              <a:gd name="connsiteX3" fmla="*/ 2282247 w 2282247"/>
              <a:gd name="connsiteY3" fmla="*/ 752827 h 1467465"/>
              <a:gd name="connsiteX4" fmla="*/ 630386 w 2282247"/>
              <a:gd name="connsiteY4" fmla="*/ 1463166 h 1467465"/>
              <a:gd name="connsiteX5" fmla="*/ 11745 w 2282247"/>
              <a:gd name="connsiteY5" fmla="*/ 752827 h 1467465"/>
              <a:gd name="connsiteX0" fmla="*/ 11745 w 2282247"/>
              <a:gd name="connsiteY0" fmla="*/ 752827 h 1467848"/>
              <a:gd name="connsiteX1" fmla="*/ 295879 w 2282247"/>
              <a:gd name="connsiteY1" fmla="*/ 280129 h 1467848"/>
              <a:gd name="connsiteX2" fmla="*/ 1146996 w 2282247"/>
              <a:gd name="connsiteY2" fmla="*/ 16658 h 1467848"/>
              <a:gd name="connsiteX3" fmla="*/ 2282247 w 2282247"/>
              <a:gd name="connsiteY3" fmla="*/ 752827 h 1467848"/>
              <a:gd name="connsiteX4" fmla="*/ 630386 w 2282247"/>
              <a:gd name="connsiteY4" fmla="*/ 1463166 h 1467848"/>
              <a:gd name="connsiteX5" fmla="*/ 11745 w 2282247"/>
              <a:gd name="connsiteY5" fmla="*/ 752827 h 1467848"/>
              <a:gd name="connsiteX0" fmla="*/ 3109 w 2273611"/>
              <a:gd name="connsiteY0" fmla="*/ 752827 h 1467848"/>
              <a:gd name="connsiteX1" fmla="*/ 287243 w 2273611"/>
              <a:gd name="connsiteY1" fmla="*/ 280129 h 1467848"/>
              <a:gd name="connsiteX2" fmla="*/ 1138360 w 2273611"/>
              <a:gd name="connsiteY2" fmla="*/ 16658 h 1467848"/>
              <a:gd name="connsiteX3" fmla="*/ 2273611 w 2273611"/>
              <a:gd name="connsiteY3" fmla="*/ 752827 h 1467848"/>
              <a:gd name="connsiteX4" fmla="*/ 621750 w 2273611"/>
              <a:gd name="connsiteY4" fmla="*/ 1463166 h 1467848"/>
              <a:gd name="connsiteX5" fmla="*/ 3109 w 2273611"/>
              <a:gd name="connsiteY5" fmla="*/ 752827 h 1467848"/>
              <a:gd name="connsiteX0" fmla="*/ 3198 w 2291781"/>
              <a:gd name="connsiteY0" fmla="*/ 763159 h 1463170"/>
              <a:gd name="connsiteX1" fmla="*/ 305413 w 2291781"/>
              <a:gd name="connsiteY1" fmla="*/ 280129 h 1463170"/>
              <a:gd name="connsiteX2" fmla="*/ 1156530 w 2291781"/>
              <a:gd name="connsiteY2" fmla="*/ 16658 h 1463170"/>
              <a:gd name="connsiteX3" fmla="*/ 2291781 w 2291781"/>
              <a:gd name="connsiteY3" fmla="*/ 752827 h 1463170"/>
              <a:gd name="connsiteX4" fmla="*/ 639920 w 2291781"/>
              <a:gd name="connsiteY4" fmla="*/ 1463166 h 1463170"/>
              <a:gd name="connsiteX5" fmla="*/ 3198 w 2291781"/>
              <a:gd name="connsiteY5" fmla="*/ 763159 h 1463170"/>
              <a:gd name="connsiteX0" fmla="*/ 3198 w 2291781"/>
              <a:gd name="connsiteY0" fmla="*/ 741372 h 1441383"/>
              <a:gd name="connsiteX1" fmla="*/ 305413 w 2291781"/>
              <a:gd name="connsiteY1" fmla="*/ 258342 h 1441383"/>
              <a:gd name="connsiteX2" fmla="*/ 1626646 w 2291781"/>
              <a:gd name="connsiteY2" fmla="*/ 18118 h 1441383"/>
              <a:gd name="connsiteX3" fmla="*/ 2291781 w 2291781"/>
              <a:gd name="connsiteY3" fmla="*/ 731040 h 1441383"/>
              <a:gd name="connsiteX4" fmla="*/ 639920 w 2291781"/>
              <a:gd name="connsiteY4" fmla="*/ 1441379 h 1441383"/>
              <a:gd name="connsiteX5" fmla="*/ 3198 w 2291781"/>
              <a:gd name="connsiteY5" fmla="*/ 741372 h 1441383"/>
              <a:gd name="connsiteX0" fmla="*/ 3198 w 2291781"/>
              <a:gd name="connsiteY0" fmla="*/ 732427 h 1432438"/>
              <a:gd name="connsiteX1" fmla="*/ 305413 w 2291781"/>
              <a:gd name="connsiteY1" fmla="*/ 249397 h 1432438"/>
              <a:gd name="connsiteX2" fmla="*/ 1626646 w 2291781"/>
              <a:gd name="connsiteY2" fmla="*/ 9173 h 1432438"/>
              <a:gd name="connsiteX3" fmla="*/ 2291781 w 2291781"/>
              <a:gd name="connsiteY3" fmla="*/ 722095 h 1432438"/>
              <a:gd name="connsiteX4" fmla="*/ 639920 w 2291781"/>
              <a:gd name="connsiteY4" fmla="*/ 1432434 h 1432438"/>
              <a:gd name="connsiteX5" fmla="*/ 3198 w 2291781"/>
              <a:gd name="connsiteY5" fmla="*/ 732427 h 1432438"/>
              <a:gd name="connsiteX0" fmla="*/ 3198 w 2291781"/>
              <a:gd name="connsiteY0" fmla="*/ 732427 h 1432438"/>
              <a:gd name="connsiteX1" fmla="*/ 305413 w 2291781"/>
              <a:gd name="connsiteY1" fmla="*/ 249397 h 1432438"/>
              <a:gd name="connsiteX2" fmla="*/ 1626646 w 2291781"/>
              <a:gd name="connsiteY2" fmla="*/ 9173 h 1432438"/>
              <a:gd name="connsiteX3" fmla="*/ 2291781 w 2291781"/>
              <a:gd name="connsiteY3" fmla="*/ 722095 h 1432438"/>
              <a:gd name="connsiteX4" fmla="*/ 639920 w 2291781"/>
              <a:gd name="connsiteY4" fmla="*/ 1432434 h 1432438"/>
              <a:gd name="connsiteX5" fmla="*/ 3198 w 2291781"/>
              <a:gd name="connsiteY5" fmla="*/ 732427 h 1432438"/>
              <a:gd name="connsiteX0" fmla="*/ 2634 w 2302383"/>
              <a:gd name="connsiteY0" fmla="*/ 732427 h 1435214"/>
              <a:gd name="connsiteX1" fmla="*/ 304849 w 2302383"/>
              <a:gd name="connsiteY1" fmla="*/ 249397 h 1435214"/>
              <a:gd name="connsiteX2" fmla="*/ 1626082 w 2302383"/>
              <a:gd name="connsiteY2" fmla="*/ 9173 h 1435214"/>
              <a:gd name="connsiteX3" fmla="*/ 2291217 w 2302383"/>
              <a:gd name="connsiteY3" fmla="*/ 722095 h 1435214"/>
              <a:gd name="connsiteX4" fmla="*/ 1857263 w 2302383"/>
              <a:gd name="connsiteY4" fmla="*/ 967483 h 1435214"/>
              <a:gd name="connsiteX5" fmla="*/ 639356 w 2302383"/>
              <a:gd name="connsiteY5" fmla="*/ 1432434 h 1435214"/>
              <a:gd name="connsiteX6" fmla="*/ 2634 w 2302383"/>
              <a:gd name="connsiteY6" fmla="*/ 732427 h 1435214"/>
              <a:gd name="connsiteX0" fmla="*/ 2634 w 2291217"/>
              <a:gd name="connsiteY0" fmla="*/ 732427 h 1435214"/>
              <a:gd name="connsiteX1" fmla="*/ 304849 w 2291217"/>
              <a:gd name="connsiteY1" fmla="*/ 249397 h 1435214"/>
              <a:gd name="connsiteX2" fmla="*/ 1626082 w 2291217"/>
              <a:gd name="connsiteY2" fmla="*/ 9173 h 1435214"/>
              <a:gd name="connsiteX3" fmla="*/ 2291217 w 2291217"/>
              <a:gd name="connsiteY3" fmla="*/ 722095 h 1435214"/>
              <a:gd name="connsiteX4" fmla="*/ 1857263 w 2291217"/>
              <a:gd name="connsiteY4" fmla="*/ 967483 h 1435214"/>
              <a:gd name="connsiteX5" fmla="*/ 639356 w 2291217"/>
              <a:gd name="connsiteY5" fmla="*/ 1432434 h 1435214"/>
              <a:gd name="connsiteX6" fmla="*/ 2634 w 2291217"/>
              <a:gd name="connsiteY6" fmla="*/ 732427 h 1435214"/>
              <a:gd name="connsiteX0" fmla="*/ 2634 w 2307702"/>
              <a:gd name="connsiteY0" fmla="*/ 732427 h 1435214"/>
              <a:gd name="connsiteX1" fmla="*/ 304849 w 2307702"/>
              <a:gd name="connsiteY1" fmla="*/ 249397 h 1435214"/>
              <a:gd name="connsiteX2" fmla="*/ 1626082 w 2307702"/>
              <a:gd name="connsiteY2" fmla="*/ 9173 h 1435214"/>
              <a:gd name="connsiteX3" fmla="*/ 2291217 w 2307702"/>
              <a:gd name="connsiteY3" fmla="*/ 722095 h 1435214"/>
              <a:gd name="connsiteX4" fmla="*/ 1857263 w 2307702"/>
              <a:gd name="connsiteY4" fmla="*/ 967483 h 1435214"/>
              <a:gd name="connsiteX5" fmla="*/ 639356 w 2307702"/>
              <a:gd name="connsiteY5" fmla="*/ 1432434 h 1435214"/>
              <a:gd name="connsiteX6" fmla="*/ 2634 w 2307702"/>
              <a:gd name="connsiteY6" fmla="*/ 732427 h 1435214"/>
              <a:gd name="connsiteX0" fmla="*/ 2634 w 2302777"/>
              <a:gd name="connsiteY0" fmla="*/ 732427 h 1435214"/>
              <a:gd name="connsiteX1" fmla="*/ 304849 w 2302777"/>
              <a:gd name="connsiteY1" fmla="*/ 249397 h 1435214"/>
              <a:gd name="connsiteX2" fmla="*/ 1626082 w 2302777"/>
              <a:gd name="connsiteY2" fmla="*/ 9173 h 1435214"/>
              <a:gd name="connsiteX3" fmla="*/ 2286051 w 2302777"/>
              <a:gd name="connsiteY3" fmla="*/ 662685 h 1435214"/>
              <a:gd name="connsiteX4" fmla="*/ 1857263 w 2302777"/>
              <a:gd name="connsiteY4" fmla="*/ 967483 h 1435214"/>
              <a:gd name="connsiteX5" fmla="*/ 639356 w 2302777"/>
              <a:gd name="connsiteY5" fmla="*/ 1432434 h 1435214"/>
              <a:gd name="connsiteX6" fmla="*/ 2634 w 2302777"/>
              <a:gd name="connsiteY6" fmla="*/ 732427 h 1435214"/>
              <a:gd name="connsiteX0" fmla="*/ 2634 w 2302777"/>
              <a:gd name="connsiteY0" fmla="*/ 732427 h 1435214"/>
              <a:gd name="connsiteX1" fmla="*/ 304849 w 2302777"/>
              <a:gd name="connsiteY1" fmla="*/ 249397 h 1435214"/>
              <a:gd name="connsiteX2" fmla="*/ 1626082 w 2302777"/>
              <a:gd name="connsiteY2" fmla="*/ 9173 h 1435214"/>
              <a:gd name="connsiteX3" fmla="*/ 2286051 w 2302777"/>
              <a:gd name="connsiteY3" fmla="*/ 662685 h 1435214"/>
              <a:gd name="connsiteX4" fmla="*/ 1857263 w 2302777"/>
              <a:gd name="connsiteY4" fmla="*/ 967483 h 1435214"/>
              <a:gd name="connsiteX5" fmla="*/ 639356 w 2302777"/>
              <a:gd name="connsiteY5" fmla="*/ 1432434 h 1435214"/>
              <a:gd name="connsiteX6" fmla="*/ 2634 w 2302777"/>
              <a:gd name="connsiteY6" fmla="*/ 732427 h 1435214"/>
              <a:gd name="connsiteX0" fmla="*/ 2634 w 2288008"/>
              <a:gd name="connsiteY0" fmla="*/ 732427 h 1435214"/>
              <a:gd name="connsiteX1" fmla="*/ 304849 w 2288008"/>
              <a:gd name="connsiteY1" fmla="*/ 249397 h 1435214"/>
              <a:gd name="connsiteX2" fmla="*/ 1626082 w 2288008"/>
              <a:gd name="connsiteY2" fmla="*/ 9173 h 1435214"/>
              <a:gd name="connsiteX3" fmla="*/ 2286051 w 2288008"/>
              <a:gd name="connsiteY3" fmla="*/ 662685 h 1435214"/>
              <a:gd name="connsiteX4" fmla="*/ 1857263 w 2288008"/>
              <a:gd name="connsiteY4" fmla="*/ 967483 h 1435214"/>
              <a:gd name="connsiteX5" fmla="*/ 639356 w 2288008"/>
              <a:gd name="connsiteY5" fmla="*/ 1432434 h 1435214"/>
              <a:gd name="connsiteX6" fmla="*/ 2634 w 2288008"/>
              <a:gd name="connsiteY6" fmla="*/ 732427 h 1435214"/>
              <a:gd name="connsiteX0" fmla="*/ 2009 w 2287383"/>
              <a:gd name="connsiteY0" fmla="*/ 732427 h 1446608"/>
              <a:gd name="connsiteX1" fmla="*/ 304224 w 2287383"/>
              <a:gd name="connsiteY1" fmla="*/ 249397 h 1446608"/>
              <a:gd name="connsiteX2" fmla="*/ 1625457 w 2287383"/>
              <a:gd name="connsiteY2" fmla="*/ 9173 h 1446608"/>
              <a:gd name="connsiteX3" fmla="*/ 2285426 w 2287383"/>
              <a:gd name="connsiteY3" fmla="*/ 662685 h 1446608"/>
              <a:gd name="connsiteX4" fmla="*/ 1856638 w 2287383"/>
              <a:gd name="connsiteY4" fmla="*/ 967483 h 1446608"/>
              <a:gd name="connsiteX5" fmla="*/ 1102387 w 2287383"/>
              <a:gd name="connsiteY5" fmla="*/ 1184459 h 1446608"/>
              <a:gd name="connsiteX6" fmla="*/ 638731 w 2287383"/>
              <a:gd name="connsiteY6" fmla="*/ 1432434 h 1446608"/>
              <a:gd name="connsiteX7" fmla="*/ 2009 w 2287383"/>
              <a:gd name="connsiteY7" fmla="*/ 732427 h 1446608"/>
              <a:gd name="connsiteX0" fmla="*/ 2837 w 2288211"/>
              <a:gd name="connsiteY0" fmla="*/ 732427 h 1446608"/>
              <a:gd name="connsiteX1" fmla="*/ 305052 w 2288211"/>
              <a:gd name="connsiteY1" fmla="*/ 249397 h 1446608"/>
              <a:gd name="connsiteX2" fmla="*/ 1626285 w 2288211"/>
              <a:gd name="connsiteY2" fmla="*/ 9173 h 1446608"/>
              <a:gd name="connsiteX3" fmla="*/ 2286254 w 2288211"/>
              <a:gd name="connsiteY3" fmla="*/ 662685 h 1446608"/>
              <a:gd name="connsiteX4" fmla="*/ 1857466 w 2288211"/>
              <a:gd name="connsiteY4" fmla="*/ 967483 h 1446608"/>
              <a:gd name="connsiteX5" fmla="*/ 1103215 w 2288211"/>
              <a:gd name="connsiteY5" fmla="*/ 1184459 h 1446608"/>
              <a:gd name="connsiteX6" fmla="*/ 639559 w 2288211"/>
              <a:gd name="connsiteY6" fmla="*/ 1432434 h 1446608"/>
              <a:gd name="connsiteX7" fmla="*/ 2837 w 2288211"/>
              <a:gd name="connsiteY7" fmla="*/ 732427 h 1446608"/>
              <a:gd name="connsiteX0" fmla="*/ 2837 w 2288211"/>
              <a:gd name="connsiteY0" fmla="*/ 732427 h 1436416"/>
              <a:gd name="connsiteX1" fmla="*/ 305052 w 2288211"/>
              <a:gd name="connsiteY1" fmla="*/ 249397 h 1436416"/>
              <a:gd name="connsiteX2" fmla="*/ 1626285 w 2288211"/>
              <a:gd name="connsiteY2" fmla="*/ 9173 h 1436416"/>
              <a:gd name="connsiteX3" fmla="*/ 2286254 w 2288211"/>
              <a:gd name="connsiteY3" fmla="*/ 662685 h 1436416"/>
              <a:gd name="connsiteX4" fmla="*/ 1857466 w 2288211"/>
              <a:gd name="connsiteY4" fmla="*/ 967483 h 1436416"/>
              <a:gd name="connsiteX5" fmla="*/ 1103215 w 2288211"/>
              <a:gd name="connsiteY5" fmla="*/ 1184459 h 1436416"/>
              <a:gd name="connsiteX6" fmla="*/ 639559 w 2288211"/>
              <a:gd name="connsiteY6" fmla="*/ 1432434 h 1436416"/>
              <a:gd name="connsiteX7" fmla="*/ 2837 w 2288211"/>
              <a:gd name="connsiteY7" fmla="*/ 732427 h 1436416"/>
              <a:gd name="connsiteX0" fmla="*/ 2837 w 2288211"/>
              <a:gd name="connsiteY0" fmla="*/ 732427 h 1436416"/>
              <a:gd name="connsiteX1" fmla="*/ 305052 w 2288211"/>
              <a:gd name="connsiteY1" fmla="*/ 249397 h 1436416"/>
              <a:gd name="connsiteX2" fmla="*/ 1626285 w 2288211"/>
              <a:gd name="connsiteY2" fmla="*/ 9173 h 1436416"/>
              <a:gd name="connsiteX3" fmla="*/ 2286254 w 2288211"/>
              <a:gd name="connsiteY3" fmla="*/ 662685 h 1436416"/>
              <a:gd name="connsiteX4" fmla="*/ 1857466 w 2288211"/>
              <a:gd name="connsiteY4" fmla="*/ 967483 h 1436416"/>
              <a:gd name="connsiteX5" fmla="*/ 1103215 w 2288211"/>
              <a:gd name="connsiteY5" fmla="*/ 1184459 h 1436416"/>
              <a:gd name="connsiteX6" fmla="*/ 639559 w 2288211"/>
              <a:gd name="connsiteY6" fmla="*/ 1432434 h 1436416"/>
              <a:gd name="connsiteX7" fmla="*/ 2837 w 2288211"/>
              <a:gd name="connsiteY7" fmla="*/ 732427 h 1436416"/>
              <a:gd name="connsiteX0" fmla="*/ 2837 w 2288211"/>
              <a:gd name="connsiteY0" fmla="*/ 732427 h 1436416"/>
              <a:gd name="connsiteX1" fmla="*/ 305052 w 2288211"/>
              <a:gd name="connsiteY1" fmla="*/ 249397 h 1436416"/>
              <a:gd name="connsiteX2" fmla="*/ 1626285 w 2288211"/>
              <a:gd name="connsiteY2" fmla="*/ 9173 h 1436416"/>
              <a:gd name="connsiteX3" fmla="*/ 2286254 w 2288211"/>
              <a:gd name="connsiteY3" fmla="*/ 662685 h 1436416"/>
              <a:gd name="connsiteX4" fmla="*/ 1857466 w 2288211"/>
              <a:gd name="connsiteY4" fmla="*/ 967483 h 1436416"/>
              <a:gd name="connsiteX5" fmla="*/ 1103215 w 2288211"/>
              <a:gd name="connsiteY5" fmla="*/ 1184459 h 1436416"/>
              <a:gd name="connsiteX6" fmla="*/ 639559 w 2288211"/>
              <a:gd name="connsiteY6" fmla="*/ 1432434 h 1436416"/>
              <a:gd name="connsiteX7" fmla="*/ 2837 w 2288211"/>
              <a:gd name="connsiteY7" fmla="*/ 732427 h 1436416"/>
              <a:gd name="connsiteX0" fmla="*/ 3094 w 2288468"/>
              <a:gd name="connsiteY0" fmla="*/ 732427 h 1431288"/>
              <a:gd name="connsiteX1" fmla="*/ 305309 w 2288468"/>
              <a:gd name="connsiteY1" fmla="*/ 249397 h 1431288"/>
              <a:gd name="connsiteX2" fmla="*/ 1626542 w 2288468"/>
              <a:gd name="connsiteY2" fmla="*/ 9173 h 1431288"/>
              <a:gd name="connsiteX3" fmla="*/ 2286511 w 2288468"/>
              <a:gd name="connsiteY3" fmla="*/ 662685 h 1431288"/>
              <a:gd name="connsiteX4" fmla="*/ 1857723 w 2288468"/>
              <a:gd name="connsiteY4" fmla="*/ 967483 h 1431288"/>
              <a:gd name="connsiteX5" fmla="*/ 1103472 w 2288468"/>
              <a:gd name="connsiteY5" fmla="*/ 1184459 h 1431288"/>
              <a:gd name="connsiteX6" fmla="*/ 608820 w 2288468"/>
              <a:gd name="connsiteY6" fmla="*/ 1427268 h 1431288"/>
              <a:gd name="connsiteX7" fmla="*/ 3094 w 2288468"/>
              <a:gd name="connsiteY7" fmla="*/ 732427 h 1431288"/>
              <a:gd name="connsiteX0" fmla="*/ 3094 w 2288468"/>
              <a:gd name="connsiteY0" fmla="*/ 732427 h 1431288"/>
              <a:gd name="connsiteX1" fmla="*/ 305309 w 2288468"/>
              <a:gd name="connsiteY1" fmla="*/ 249397 h 1431288"/>
              <a:gd name="connsiteX2" fmla="*/ 1626542 w 2288468"/>
              <a:gd name="connsiteY2" fmla="*/ 9173 h 1431288"/>
              <a:gd name="connsiteX3" fmla="*/ 2286511 w 2288468"/>
              <a:gd name="connsiteY3" fmla="*/ 662685 h 1431288"/>
              <a:gd name="connsiteX4" fmla="*/ 1857723 w 2288468"/>
              <a:gd name="connsiteY4" fmla="*/ 967483 h 1431288"/>
              <a:gd name="connsiteX5" fmla="*/ 1144801 w 2288468"/>
              <a:gd name="connsiteY5" fmla="*/ 1189625 h 1431288"/>
              <a:gd name="connsiteX6" fmla="*/ 608820 w 2288468"/>
              <a:gd name="connsiteY6" fmla="*/ 1427268 h 1431288"/>
              <a:gd name="connsiteX7" fmla="*/ 3094 w 2288468"/>
              <a:gd name="connsiteY7" fmla="*/ 732427 h 1431288"/>
              <a:gd name="connsiteX0" fmla="*/ 3094 w 2288468"/>
              <a:gd name="connsiteY0" fmla="*/ 732427 h 1431288"/>
              <a:gd name="connsiteX1" fmla="*/ 305309 w 2288468"/>
              <a:gd name="connsiteY1" fmla="*/ 249397 h 1431288"/>
              <a:gd name="connsiteX2" fmla="*/ 1626542 w 2288468"/>
              <a:gd name="connsiteY2" fmla="*/ 9173 h 1431288"/>
              <a:gd name="connsiteX3" fmla="*/ 2286511 w 2288468"/>
              <a:gd name="connsiteY3" fmla="*/ 662685 h 1431288"/>
              <a:gd name="connsiteX4" fmla="*/ 1857723 w 2288468"/>
              <a:gd name="connsiteY4" fmla="*/ 967483 h 1431288"/>
              <a:gd name="connsiteX5" fmla="*/ 1144801 w 2288468"/>
              <a:gd name="connsiteY5" fmla="*/ 1189625 h 1431288"/>
              <a:gd name="connsiteX6" fmla="*/ 608820 w 2288468"/>
              <a:gd name="connsiteY6" fmla="*/ 1427268 h 1431288"/>
              <a:gd name="connsiteX7" fmla="*/ 3094 w 2288468"/>
              <a:gd name="connsiteY7" fmla="*/ 732427 h 1431288"/>
              <a:gd name="connsiteX0" fmla="*/ 3094 w 2291246"/>
              <a:gd name="connsiteY0" fmla="*/ 732427 h 1431288"/>
              <a:gd name="connsiteX1" fmla="*/ 305309 w 2291246"/>
              <a:gd name="connsiteY1" fmla="*/ 249397 h 1431288"/>
              <a:gd name="connsiteX2" fmla="*/ 1626542 w 2291246"/>
              <a:gd name="connsiteY2" fmla="*/ 9173 h 1431288"/>
              <a:gd name="connsiteX3" fmla="*/ 2286511 w 2291246"/>
              <a:gd name="connsiteY3" fmla="*/ 662685 h 1431288"/>
              <a:gd name="connsiteX4" fmla="*/ 1857723 w 2291246"/>
              <a:gd name="connsiteY4" fmla="*/ 967483 h 1431288"/>
              <a:gd name="connsiteX5" fmla="*/ 1144801 w 2291246"/>
              <a:gd name="connsiteY5" fmla="*/ 1189625 h 1431288"/>
              <a:gd name="connsiteX6" fmla="*/ 608820 w 2291246"/>
              <a:gd name="connsiteY6" fmla="*/ 1427268 h 1431288"/>
              <a:gd name="connsiteX7" fmla="*/ 3094 w 2291246"/>
              <a:gd name="connsiteY7" fmla="*/ 732427 h 1431288"/>
              <a:gd name="connsiteX0" fmla="*/ 3094 w 2291761"/>
              <a:gd name="connsiteY0" fmla="*/ 732427 h 1431288"/>
              <a:gd name="connsiteX1" fmla="*/ 305309 w 2291761"/>
              <a:gd name="connsiteY1" fmla="*/ 249397 h 1431288"/>
              <a:gd name="connsiteX2" fmla="*/ 1626542 w 2291761"/>
              <a:gd name="connsiteY2" fmla="*/ 9173 h 1431288"/>
              <a:gd name="connsiteX3" fmla="*/ 2286511 w 2291761"/>
              <a:gd name="connsiteY3" fmla="*/ 662685 h 1431288"/>
              <a:gd name="connsiteX4" fmla="*/ 1857723 w 2291761"/>
              <a:gd name="connsiteY4" fmla="*/ 967483 h 1431288"/>
              <a:gd name="connsiteX5" fmla="*/ 1144801 w 2291761"/>
              <a:gd name="connsiteY5" fmla="*/ 1189625 h 1431288"/>
              <a:gd name="connsiteX6" fmla="*/ 608820 w 2291761"/>
              <a:gd name="connsiteY6" fmla="*/ 1427268 h 1431288"/>
              <a:gd name="connsiteX7" fmla="*/ 3094 w 2291761"/>
              <a:gd name="connsiteY7" fmla="*/ 732427 h 143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1761" h="1431288">
                <a:moveTo>
                  <a:pt x="3094" y="732427"/>
                </a:moveTo>
                <a:cubicBezTo>
                  <a:pt x="14502" y="517173"/>
                  <a:pt x="116101" y="372092"/>
                  <a:pt x="305309" y="249397"/>
                </a:cubicBezTo>
                <a:cubicBezTo>
                  <a:pt x="494517" y="126702"/>
                  <a:pt x="853779" y="-41197"/>
                  <a:pt x="1626542" y="9173"/>
                </a:cubicBezTo>
                <a:cubicBezTo>
                  <a:pt x="2153915" y="75041"/>
                  <a:pt x="2325257" y="380097"/>
                  <a:pt x="2286511" y="662685"/>
                </a:cubicBezTo>
                <a:cubicBezTo>
                  <a:pt x="2226886" y="819389"/>
                  <a:pt x="2133033" y="849093"/>
                  <a:pt x="1857723" y="967483"/>
                </a:cubicBezTo>
                <a:cubicBezTo>
                  <a:pt x="1620513" y="1043252"/>
                  <a:pt x="1347786" y="1112133"/>
                  <a:pt x="1144801" y="1189625"/>
                </a:cubicBezTo>
                <a:cubicBezTo>
                  <a:pt x="1021891" y="1261951"/>
                  <a:pt x="962697" y="1365705"/>
                  <a:pt x="608820" y="1427268"/>
                </a:cubicBezTo>
                <a:cubicBezTo>
                  <a:pt x="270441" y="1481081"/>
                  <a:pt x="-34145" y="981261"/>
                  <a:pt x="3094" y="732427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4" name="Oval 9216">
            <a:extLst>
              <a:ext uri="{FF2B5EF4-FFF2-40B4-BE49-F238E27FC236}">
                <a16:creationId xmlns:a16="http://schemas.microsoft.com/office/drawing/2014/main" id="{7D0B1BAC-44C3-A7AD-CB18-43BF761D817F}"/>
              </a:ext>
            </a:extLst>
          </p:cNvPr>
          <p:cNvSpPr/>
          <p:nvPr/>
        </p:nvSpPr>
        <p:spPr bwMode="auto">
          <a:xfrm>
            <a:off x="7991061" y="3975652"/>
            <a:ext cx="2306593" cy="1448004"/>
          </a:xfrm>
          <a:custGeom>
            <a:avLst/>
            <a:gdLst>
              <a:gd name="connsiteX0" fmla="*/ 0 w 2270502"/>
              <a:gd name="connsiteY0" fmla="*/ 736169 h 1472338"/>
              <a:gd name="connsiteX1" fmla="*/ 1135251 w 2270502"/>
              <a:gd name="connsiteY1" fmla="*/ 0 h 1472338"/>
              <a:gd name="connsiteX2" fmla="*/ 2270502 w 2270502"/>
              <a:gd name="connsiteY2" fmla="*/ 736169 h 1472338"/>
              <a:gd name="connsiteX3" fmla="*/ 1135251 w 2270502"/>
              <a:gd name="connsiteY3" fmla="*/ 1472338 h 1472338"/>
              <a:gd name="connsiteX4" fmla="*/ 0 w 2270502"/>
              <a:gd name="connsiteY4" fmla="*/ 736169 h 1472338"/>
              <a:gd name="connsiteX0" fmla="*/ 28996 w 2299498"/>
              <a:gd name="connsiteY0" fmla="*/ 736169 h 1446508"/>
              <a:gd name="connsiteX1" fmla="*/ 1164247 w 2299498"/>
              <a:gd name="connsiteY1" fmla="*/ 0 h 1446508"/>
              <a:gd name="connsiteX2" fmla="*/ 2299498 w 2299498"/>
              <a:gd name="connsiteY2" fmla="*/ 736169 h 1446508"/>
              <a:gd name="connsiteX3" fmla="*/ 647637 w 2299498"/>
              <a:gd name="connsiteY3" fmla="*/ 1446508 h 1446508"/>
              <a:gd name="connsiteX4" fmla="*/ 28996 w 2299498"/>
              <a:gd name="connsiteY4" fmla="*/ 736169 h 1446508"/>
              <a:gd name="connsiteX0" fmla="*/ 14457 w 2284959"/>
              <a:gd name="connsiteY0" fmla="*/ 736169 h 1450665"/>
              <a:gd name="connsiteX1" fmla="*/ 1149708 w 2284959"/>
              <a:gd name="connsiteY1" fmla="*/ 0 h 1450665"/>
              <a:gd name="connsiteX2" fmla="*/ 2284959 w 2284959"/>
              <a:gd name="connsiteY2" fmla="*/ 736169 h 1450665"/>
              <a:gd name="connsiteX3" fmla="*/ 633098 w 2284959"/>
              <a:gd name="connsiteY3" fmla="*/ 1446508 h 1450665"/>
              <a:gd name="connsiteX4" fmla="*/ 14457 w 2284959"/>
              <a:gd name="connsiteY4" fmla="*/ 736169 h 1450665"/>
              <a:gd name="connsiteX0" fmla="*/ 13154 w 2283656"/>
              <a:gd name="connsiteY0" fmla="*/ 736169 h 1451129"/>
              <a:gd name="connsiteX1" fmla="*/ 1148405 w 2283656"/>
              <a:gd name="connsiteY1" fmla="*/ 0 h 1451129"/>
              <a:gd name="connsiteX2" fmla="*/ 2283656 w 2283656"/>
              <a:gd name="connsiteY2" fmla="*/ 736169 h 1451129"/>
              <a:gd name="connsiteX3" fmla="*/ 631795 w 2283656"/>
              <a:gd name="connsiteY3" fmla="*/ 1446508 h 1451129"/>
              <a:gd name="connsiteX4" fmla="*/ 13154 w 2283656"/>
              <a:gd name="connsiteY4" fmla="*/ 736169 h 1451129"/>
              <a:gd name="connsiteX0" fmla="*/ 11745 w 2282247"/>
              <a:gd name="connsiteY0" fmla="*/ 752827 h 1467465"/>
              <a:gd name="connsiteX1" fmla="*/ 295879 w 2282247"/>
              <a:gd name="connsiteY1" fmla="*/ 280129 h 1467465"/>
              <a:gd name="connsiteX2" fmla="*/ 1146996 w 2282247"/>
              <a:gd name="connsiteY2" fmla="*/ 16658 h 1467465"/>
              <a:gd name="connsiteX3" fmla="*/ 2282247 w 2282247"/>
              <a:gd name="connsiteY3" fmla="*/ 752827 h 1467465"/>
              <a:gd name="connsiteX4" fmla="*/ 630386 w 2282247"/>
              <a:gd name="connsiteY4" fmla="*/ 1463166 h 1467465"/>
              <a:gd name="connsiteX5" fmla="*/ 11745 w 2282247"/>
              <a:gd name="connsiteY5" fmla="*/ 752827 h 1467465"/>
              <a:gd name="connsiteX0" fmla="*/ 11745 w 2282247"/>
              <a:gd name="connsiteY0" fmla="*/ 752827 h 1467848"/>
              <a:gd name="connsiteX1" fmla="*/ 295879 w 2282247"/>
              <a:gd name="connsiteY1" fmla="*/ 280129 h 1467848"/>
              <a:gd name="connsiteX2" fmla="*/ 1146996 w 2282247"/>
              <a:gd name="connsiteY2" fmla="*/ 16658 h 1467848"/>
              <a:gd name="connsiteX3" fmla="*/ 2282247 w 2282247"/>
              <a:gd name="connsiteY3" fmla="*/ 752827 h 1467848"/>
              <a:gd name="connsiteX4" fmla="*/ 630386 w 2282247"/>
              <a:gd name="connsiteY4" fmla="*/ 1463166 h 1467848"/>
              <a:gd name="connsiteX5" fmla="*/ 11745 w 2282247"/>
              <a:gd name="connsiteY5" fmla="*/ 752827 h 1467848"/>
              <a:gd name="connsiteX0" fmla="*/ 3109 w 2273611"/>
              <a:gd name="connsiteY0" fmla="*/ 752827 h 1467848"/>
              <a:gd name="connsiteX1" fmla="*/ 287243 w 2273611"/>
              <a:gd name="connsiteY1" fmla="*/ 280129 h 1467848"/>
              <a:gd name="connsiteX2" fmla="*/ 1138360 w 2273611"/>
              <a:gd name="connsiteY2" fmla="*/ 16658 h 1467848"/>
              <a:gd name="connsiteX3" fmla="*/ 2273611 w 2273611"/>
              <a:gd name="connsiteY3" fmla="*/ 752827 h 1467848"/>
              <a:gd name="connsiteX4" fmla="*/ 621750 w 2273611"/>
              <a:gd name="connsiteY4" fmla="*/ 1463166 h 1467848"/>
              <a:gd name="connsiteX5" fmla="*/ 3109 w 2273611"/>
              <a:gd name="connsiteY5" fmla="*/ 752827 h 1467848"/>
              <a:gd name="connsiteX0" fmla="*/ 3198 w 2291781"/>
              <a:gd name="connsiteY0" fmla="*/ 763159 h 1463170"/>
              <a:gd name="connsiteX1" fmla="*/ 305413 w 2291781"/>
              <a:gd name="connsiteY1" fmla="*/ 280129 h 1463170"/>
              <a:gd name="connsiteX2" fmla="*/ 1156530 w 2291781"/>
              <a:gd name="connsiteY2" fmla="*/ 16658 h 1463170"/>
              <a:gd name="connsiteX3" fmla="*/ 2291781 w 2291781"/>
              <a:gd name="connsiteY3" fmla="*/ 752827 h 1463170"/>
              <a:gd name="connsiteX4" fmla="*/ 639920 w 2291781"/>
              <a:gd name="connsiteY4" fmla="*/ 1463166 h 1463170"/>
              <a:gd name="connsiteX5" fmla="*/ 3198 w 2291781"/>
              <a:gd name="connsiteY5" fmla="*/ 763159 h 1463170"/>
              <a:gd name="connsiteX0" fmla="*/ 3198 w 2291781"/>
              <a:gd name="connsiteY0" fmla="*/ 741372 h 1441383"/>
              <a:gd name="connsiteX1" fmla="*/ 305413 w 2291781"/>
              <a:gd name="connsiteY1" fmla="*/ 258342 h 1441383"/>
              <a:gd name="connsiteX2" fmla="*/ 1626646 w 2291781"/>
              <a:gd name="connsiteY2" fmla="*/ 18118 h 1441383"/>
              <a:gd name="connsiteX3" fmla="*/ 2291781 w 2291781"/>
              <a:gd name="connsiteY3" fmla="*/ 731040 h 1441383"/>
              <a:gd name="connsiteX4" fmla="*/ 639920 w 2291781"/>
              <a:gd name="connsiteY4" fmla="*/ 1441379 h 1441383"/>
              <a:gd name="connsiteX5" fmla="*/ 3198 w 2291781"/>
              <a:gd name="connsiteY5" fmla="*/ 741372 h 1441383"/>
              <a:gd name="connsiteX0" fmla="*/ 3198 w 2291781"/>
              <a:gd name="connsiteY0" fmla="*/ 732427 h 1432438"/>
              <a:gd name="connsiteX1" fmla="*/ 305413 w 2291781"/>
              <a:gd name="connsiteY1" fmla="*/ 249397 h 1432438"/>
              <a:gd name="connsiteX2" fmla="*/ 1626646 w 2291781"/>
              <a:gd name="connsiteY2" fmla="*/ 9173 h 1432438"/>
              <a:gd name="connsiteX3" fmla="*/ 2291781 w 2291781"/>
              <a:gd name="connsiteY3" fmla="*/ 722095 h 1432438"/>
              <a:gd name="connsiteX4" fmla="*/ 639920 w 2291781"/>
              <a:gd name="connsiteY4" fmla="*/ 1432434 h 1432438"/>
              <a:gd name="connsiteX5" fmla="*/ 3198 w 2291781"/>
              <a:gd name="connsiteY5" fmla="*/ 732427 h 1432438"/>
              <a:gd name="connsiteX0" fmla="*/ 3198 w 2291781"/>
              <a:gd name="connsiteY0" fmla="*/ 732427 h 1432438"/>
              <a:gd name="connsiteX1" fmla="*/ 305413 w 2291781"/>
              <a:gd name="connsiteY1" fmla="*/ 249397 h 1432438"/>
              <a:gd name="connsiteX2" fmla="*/ 1626646 w 2291781"/>
              <a:gd name="connsiteY2" fmla="*/ 9173 h 1432438"/>
              <a:gd name="connsiteX3" fmla="*/ 2291781 w 2291781"/>
              <a:gd name="connsiteY3" fmla="*/ 722095 h 1432438"/>
              <a:gd name="connsiteX4" fmla="*/ 639920 w 2291781"/>
              <a:gd name="connsiteY4" fmla="*/ 1432434 h 1432438"/>
              <a:gd name="connsiteX5" fmla="*/ 3198 w 2291781"/>
              <a:gd name="connsiteY5" fmla="*/ 732427 h 1432438"/>
              <a:gd name="connsiteX0" fmla="*/ 2634 w 2302383"/>
              <a:gd name="connsiteY0" fmla="*/ 732427 h 1435214"/>
              <a:gd name="connsiteX1" fmla="*/ 304849 w 2302383"/>
              <a:gd name="connsiteY1" fmla="*/ 249397 h 1435214"/>
              <a:gd name="connsiteX2" fmla="*/ 1626082 w 2302383"/>
              <a:gd name="connsiteY2" fmla="*/ 9173 h 1435214"/>
              <a:gd name="connsiteX3" fmla="*/ 2291217 w 2302383"/>
              <a:gd name="connsiteY3" fmla="*/ 722095 h 1435214"/>
              <a:gd name="connsiteX4" fmla="*/ 1857263 w 2302383"/>
              <a:gd name="connsiteY4" fmla="*/ 967483 h 1435214"/>
              <a:gd name="connsiteX5" fmla="*/ 639356 w 2302383"/>
              <a:gd name="connsiteY5" fmla="*/ 1432434 h 1435214"/>
              <a:gd name="connsiteX6" fmla="*/ 2634 w 2302383"/>
              <a:gd name="connsiteY6" fmla="*/ 732427 h 1435214"/>
              <a:gd name="connsiteX0" fmla="*/ 2634 w 2291217"/>
              <a:gd name="connsiteY0" fmla="*/ 732427 h 1435214"/>
              <a:gd name="connsiteX1" fmla="*/ 304849 w 2291217"/>
              <a:gd name="connsiteY1" fmla="*/ 249397 h 1435214"/>
              <a:gd name="connsiteX2" fmla="*/ 1626082 w 2291217"/>
              <a:gd name="connsiteY2" fmla="*/ 9173 h 1435214"/>
              <a:gd name="connsiteX3" fmla="*/ 2291217 w 2291217"/>
              <a:gd name="connsiteY3" fmla="*/ 722095 h 1435214"/>
              <a:gd name="connsiteX4" fmla="*/ 1857263 w 2291217"/>
              <a:gd name="connsiteY4" fmla="*/ 967483 h 1435214"/>
              <a:gd name="connsiteX5" fmla="*/ 639356 w 2291217"/>
              <a:gd name="connsiteY5" fmla="*/ 1432434 h 1435214"/>
              <a:gd name="connsiteX6" fmla="*/ 2634 w 2291217"/>
              <a:gd name="connsiteY6" fmla="*/ 732427 h 1435214"/>
              <a:gd name="connsiteX0" fmla="*/ 2634 w 2307702"/>
              <a:gd name="connsiteY0" fmla="*/ 732427 h 1435214"/>
              <a:gd name="connsiteX1" fmla="*/ 304849 w 2307702"/>
              <a:gd name="connsiteY1" fmla="*/ 249397 h 1435214"/>
              <a:gd name="connsiteX2" fmla="*/ 1626082 w 2307702"/>
              <a:gd name="connsiteY2" fmla="*/ 9173 h 1435214"/>
              <a:gd name="connsiteX3" fmla="*/ 2291217 w 2307702"/>
              <a:gd name="connsiteY3" fmla="*/ 722095 h 1435214"/>
              <a:gd name="connsiteX4" fmla="*/ 1857263 w 2307702"/>
              <a:gd name="connsiteY4" fmla="*/ 967483 h 1435214"/>
              <a:gd name="connsiteX5" fmla="*/ 639356 w 2307702"/>
              <a:gd name="connsiteY5" fmla="*/ 1432434 h 1435214"/>
              <a:gd name="connsiteX6" fmla="*/ 2634 w 2307702"/>
              <a:gd name="connsiteY6" fmla="*/ 732427 h 1435214"/>
              <a:gd name="connsiteX0" fmla="*/ 2634 w 2302777"/>
              <a:gd name="connsiteY0" fmla="*/ 732427 h 1435214"/>
              <a:gd name="connsiteX1" fmla="*/ 304849 w 2302777"/>
              <a:gd name="connsiteY1" fmla="*/ 249397 h 1435214"/>
              <a:gd name="connsiteX2" fmla="*/ 1626082 w 2302777"/>
              <a:gd name="connsiteY2" fmla="*/ 9173 h 1435214"/>
              <a:gd name="connsiteX3" fmla="*/ 2286051 w 2302777"/>
              <a:gd name="connsiteY3" fmla="*/ 662685 h 1435214"/>
              <a:gd name="connsiteX4" fmla="*/ 1857263 w 2302777"/>
              <a:gd name="connsiteY4" fmla="*/ 967483 h 1435214"/>
              <a:gd name="connsiteX5" fmla="*/ 639356 w 2302777"/>
              <a:gd name="connsiteY5" fmla="*/ 1432434 h 1435214"/>
              <a:gd name="connsiteX6" fmla="*/ 2634 w 2302777"/>
              <a:gd name="connsiteY6" fmla="*/ 732427 h 1435214"/>
              <a:gd name="connsiteX0" fmla="*/ 2634 w 2302777"/>
              <a:gd name="connsiteY0" fmla="*/ 732427 h 1435214"/>
              <a:gd name="connsiteX1" fmla="*/ 304849 w 2302777"/>
              <a:gd name="connsiteY1" fmla="*/ 249397 h 1435214"/>
              <a:gd name="connsiteX2" fmla="*/ 1626082 w 2302777"/>
              <a:gd name="connsiteY2" fmla="*/ 9173 h 1435214"/>
              <a:gd name="connsiteX3" fmla="*/ 2286051 w 2302777"/>
              <a:gd name="connsiteY3" fmla="*/ 662685 h 1435214"/>
              <a:gd name="connsiteX4" fmla="*/ 1857263 w 2302777"/>
              <a:gd name="connsiteY4" fmla="*/ 967483 h 1435214"/>
              <a:gd name="connsiteX5" fmla="*/ 639356 w 2302777"/>
              <a:gd name="connsiteY5" fmla="*/ 1432434 h 1435214"/>
              <a:gd name="connsiteX6" fmla="*/ 2634 w 2302777"/>
              <a:gd name="connsiteY6" fmla="*/ 732427 h 1435214"/>
              <a:gd name="connsiteX0" fmla="*/ 2634 w 2288008"/>
              <a:gd name="connsiteY0" fmla="*/ 732427 h 1435214"/>
              <a:gd name="connsiteX1" fmla="*/ 304849 w 2288008"/>
              <a:gd name="connsiteY1" fmla="*/ 249397 h 1435214"/>
              <a:gd name="connsiteX2" fmla="*/ 1626082 w 2288008"/>
              <a:gd name="connsiteY2" fmla="*/ 9173 h 1435214"/>
              <a:gd name="connsiteX3" fmla="*/ 2286051 w 2288008"/>
              <a:gd name="connsiteY3" fmla="*/ 662685 h 1435214"/>
              <a:gd name="connsiteX4" fmla="*/ 1857263 w 2288008"/>
              <a:gd name="connsiteY4" fmla="*/ 967483 h 1435214"/>
              <a:gd name="connsiteX5" fmla="*/ 639356 w 2288008"/>
              <a:gd name="connsiteY5" fmla="*/ 1432434 h 1435214"/>
              <a:gd name="connsiteX6" fmla="*/ 2634 w 2288008"/>
              <a:gd name="connsiteY6" fmla="*/ 732427 h 1435214"/>
              <a:gd name="connsiteX0" fmla="*/ 2009 w 2287383"/>
              <a:gd name="connsiteY0" fmla="*/ 732427 h 1446608"/>
              <a:gd name="connsiteX1" fmla="*/ 304224 w 2287383"/>
              <a:gd name="connsiteY1" fmla="*/ 249397 h 1446608"/>
              <a:gd name="connsiteX2" fmla="*/ 1625457 w 2287383"/>
              <a:gd name="connsiteY2" fmla="*/ 9173 h 1446608"/>
              <a:gd name="connsiteX3" fmla="*/ 2285426 w 2287383"/>
              <a:gd name="connsiteY3" fmla="*/ 662685 h 1446608"/>
              <a:gd name="connsiteX4" fmla="*/ 1856638 w 2287383"/>
              <a:gd name="connsiteY4" fmla="*/ 967483 h 1446608"/>
              <a:gd name="connsiteX5" fmla="*/ 1102387 w 2287383"/>
              <a:gd name="connsiteY5" fmla="*/ 1184459 h 1446608"/>
              <a:gd name="connsiteX6" fmla="*/ 638731 w 2287383"/>
              <a:gd name="connsiteY6" fmla="*/ 1432434 h 1446608"/>
              <a:gd name="connsiteX7" fmla="*/ 2009 w 2287383"/>
              <a:gd name="connsiteY7" fmla="*/ 732427 h 1446608"/>
              <a:gd name="connsiteX0" fmla="*/ 2837 w 2288211"/>
              <a:gd name="connsiteY0" fmla="*/ 732427 h 1446608"/>
              <a:gd name="connsiteX1" fmla="*/ 305052 w 2288211"/>
              <a:gd name="connsiteY1" fmla="*/ 249397 h 1446608"/>
              <a:gd name="connsiteX2" fmla="*/ 1626285 w 2288211"/>
              <a:gd name="connsiteY2" fmla="*/ 9173 h 1446608"/>
              <a:gd name="connsiteX3" fmla="*/ 2286254 w 2288211"/>
              <a:gd name="connsiteY3" fmla="*/ 662685 h 1446608"/>
              <a:gd name="connsiteX4" fmla="*/ 1857466 w 2288211"/>
              <a:gd name="connsiteY4" fmla="*/ 967483 h 1446608"/>
              <a:gd name="connsiteX5" fmla="*/ 1103215 w 2288211"/>
              <a:gd name="connsiteY5" fmla="*/ 1184459 h 1446608"/>
              <a:gd name="connsiteX6" fmla="*/ 639559 w 2288211"/>
              <a:gd name="connsiteY6" fmla="*/ 1432434 h 1446608"/>
              <a:gd name="connsiteX7" fmla="*/ 2837 w 2288211"/>
              <a:gd name="connsiteY7" fmla="*/ 732427 h 1446608"/>
              <a:gd name="connsiteX0" fmla="*/ 2837 w 2288211"/>
              <a:gd name="connsiteY0" fmla="*/ 732427 h 1436416"/>
              <a:gd name="connsiteX1" fmla="*/ 305052 w 2288211"/>
              <a:gd name="connsiteY1" fmla="*/ 249397 h 1436416"/>
              <a:gd name="connsiteX2" fmla="*/ 1626285 w 2288211"/>
              <a:gd name="connsiteY2" fmla="*/ 9173 h 1436416"/>
              <a:gd name="connsiteX3" fmla="*/ 2286254 w 2288211"/>
              <a:gd name="connsiteY3" fmla="*/ 662685 h 1436416"/>
              <a:gd name="connsiteX4" fmla="*/ 1857466 w 2288211"/>
              <a:gd name="connsiteY4" fmla="*/ 967483 h 1436416"/>
              <a:gd name="connsiteX5" fmla="*/ 1103215 w 2288211"/>
              <a:gd name="connsiteY5" fmla="*/ 1184459 h 1436416"/>
              <a:gd name="connsiteX6" fmla="*/ 639559 w 2288211"/>
              <a:gd name="connsiteY6" fmla="*/ 1432434 h 1436416"/>
              <a:gd name="connsiteX7" fmla="*/ 2837 w 2288211"/>
              <a:gd name="connsiteY7" fmla="*/ 732427 h 1436416"/>
              <a:gd name="connsiteX0" fmla="*/ 2837 w 2288211"/>
              <a:gd name="connsiteY0" fmla="*/ 732427 h 1436416"/>
              <a:gd name="connsiteX1" fmla="*/ 305052 w 2288211"/>
              <a:gd name="connsiteY1" fmla="*/ 249397 h 1436416"/>
              <a:gd name="connsiteX2" fmla="*/ 1626285 w 2288211"/>
              <a:gd name="connsiteY2" fmla="*/ 9173 h 1436416"/>
              <a:gd name="connsiteX3" fmla="*/ 2286254 w 2288211"/>
              <a:gd name="connsiteY3" fmla="*/ 662685 h 1436416"/>
              <a:gd name="connsiteX4" fmla="*/ 1857466 w 2288211"/>
              <a:gd name="connsiteY4" fmla="*/ 967483 h 1436416"/>
              <a:gd name="connsiteX5" fmla="*/ 1103215 w 2288211"/>
              <a:gd name="connsiteY5" fmla="*/ 1184459 h 1436416"/>
              <a:gd name="connsiteX6" fmla="*/ 639559 w 2288211"/>
              <a:gd name="connsiteY6" fmla="*/ 1432434 h 1436416"/>
              <a:gd name="connsiteX7" fmla="*/ 2837 w 2288211"/>
              <a:gd name="connsiteY7" fmla="*/ 732427 h 1436416"/>
              <a:gd name="connsiteX0" fmla="*/ 2837 w 2288211"/>
              <a:gd name="connsiteY0" fmla="*/ 732427 h 1436416"/>
              <a:gd name="connsiteX1" fmla="*/ 305052 w 2288211"/>
              <a:gd name="connsiteY1" fmla="*/ 249397 h 1436416"/>
              <a:gd name="connsiteX2" fmla="*/ 1626285 w 2288211"/>
              <a:gd name="connsiteY2" fmla="*/ 9173 h 1436416"/>
              <a:gd name="connsiteX3" fmla="*/ 2286254 w 2288211"/>
              <a:gd name="connsiteY3" fmla="*/ 662685 h 1436416"/>
              <a:gd name="connsiteX4" fmla="*/ 1857466 w 2288211"/>
              <a:gd name="connsiteY4" fmla="*/ 967483 h 1436416"/>
              <a:gd name="connsiteX5" fmla="*/ 1103215 w 2288211"/>
              <a:gd name="connsiteY5" fmla="*/ 1184459 h 1436416"/>
              <a:gd name="connsiteX6" fmla="*/ 639559 w 2288211"/>
              <a:gd name="connsiteY6" fmla="*/ 1432434 h 1436416"/>
              <a:gd name="connsiteX7" fmla="*/ 2837 w 2288211"/>
              <a:gd name="connsiteY7" fmla="*/ 732427 h 1436416"/>
              <a:gd name="connsiteX0" fmla="*/ 3094 w 2288468"/>
              <a:gd name="connsiteY0" fmla="*/ 732427 h 1431288"/>
              <a:gd name="connsiteX1" fmla="*/ 305309 w 2288468"/>
              <a:gd name="connsiteY1" fmla="*/ 249397 h 1431288"/>
              <a:gd name="connsiteX2" fmla="*/ 1626542 w 2288468"/>
              <a:gd name="connsiteY2" fmla="*/ 9173 h 1431288"/>
              <a:gd name="connsiteX3" fmla="*/ 2286511 w 2288468"/>
              <a:gd name="connsiteY3" fmla="*/ 662685 h 1431288"/>
              <a:gd name="connsiteX4" fmla="*/ 1857723 w 2288468"/>
              <a:gd name="connsiteY4" fmla="*/ 967483 h 1431288"/>
              <a:gd name="connsiteX5" fmla="*/ 1103472 w 2288468"/>
              <a:gd name="connsiteY5" fmla="*/ 1184459 h 1431288"/>
              <a:gd name="connsiteX6" fmla="*/ 608820 w 2288468"/>
              <a:gd name="connsiteY6" fmla="*/ 1427268 h 1431288"/>
              <a:gd name="connsiteX7" fmla="*/ 3094 w 2288468"/>
              <a:gd name="connsiteY7" fmla="*/ 732427 h 1431288"/>
              <a:gd name="connsiteX0" fmla="*/ 3094 w 2288468"/>
              <a:gd name="connsiteY0" fmla="*/ 732427 h 1431288"/>
              <a:gd name="connsiteX1" fmla="*/ 305309 w 2288468"/>
              <a:gd name="connsiteY1" fmla="*/ 249397 h 1431288"/>
              <a:gd name="connsiteX2" fmla="*/ 1626542 w 2288468"/>
              <a:gd name="connsiteY2" fmla="*/ 9173 h 1431288"/>
              <a:gd name="connsiteX3" fmla="*/ 2286511 w 2288468"/>
              <a:gd name="connsiteY3" fmla="*/ 662685 h 1431288"/>
              <a:gd name="connsiteX4" fmla="*/ 1857723 w 2288468"/>
              <a:gd name="connsiteY4" fmla="*/ 967483 h 1431288"/>
              <a:gd name="connsiteX5" fmla="*/ 1144801 w 2288468"/>
              <a:gd name="connsiteY5" fmla="*/ 1189625 h 1431288"/>
              <a:gd name="connsiteX6" fmla="*/ 608820 w 2288468"/>
              <a:gd name="connsiteY6" fmla="*/ 1427268 h 1431288"/>
              <a:gd name="connsiteX7" fmla="*/ 3094 w 2288468"/>
              <a:gd name="connsiteY7" fmla="*/ 732427 h 1431288"/>
              <a:gd name="connsiteX0" fmla="*/ 3094 w 2288468"/>
              <a:gd name="connsiteY0" fmla="*/ 732427 h 1431288"/>
              <a:gd name="connsiteX1" fmla="*/ 305309 w 2288468"/>
              <a:gd name="connsiteY1" fmla="*/ 249397 h 1431288"/>
              <a:gd name="connsiteX2" fmla="*/ 1626542 w 2288468"/>
              <a:gd name="connsiteY2" fmla="*/ 9173 h 1431288"/>
              <a:gd name="connsiteX3" fmla="*/ 2286511 w 2288468"/>
              <a:gd name="connsiteY3" fmla="*/ 662685 h 1431288"/>
              <a:gd name="connsiteX4" fmla="*/ 1857723 w 2288468"/>
              <a:gd name="connsiteY4" fmla="*/ 967483 h 1431288"/>
              <a:gd name="connsiteX5" fmla="*/ 1144801 w 2288468"/>
              <a:gd name="connsiteY5" fmla="*/ 1189625 h 1431288"/>
              <a:gd name="connsiteX6" fmla="*/ 608820 w 2288468"/>
              <a:gd name="connsiteY6" fmla="*/ 1427268 h 1431288"/>
              <a:gd name="connsiteX7" fmla="*/ 3094 w 2288468"/>
              <a:gd name="connsiteY7" fmla="*/ 732427 h 1431288"/>
              <a:gd name="connsiteX0" fmla="*/ 3094 w 2291246"/>
              <a:gd name="connsiteY0" fmla="*/ 732427 h 1431288"/>
              <a:gd name="connsiteX1" fmla="*/ 305309 w 2291246"/>
              <a:gd name="connsiteY1" fmla="*/ 249397 h 1431288"/>
              <a:gd name="connsiteX2" fmla="*/ 1626542 w 2291246"/>
              <a:gd name="connsiteY2" fmla="*/ 9173 h 1431288"/>
              <a:gd name="connsiteX3" fmla="*/ 2286511 w 2291246"/>
              <a:gd name="connsiteY3" fmla="*/ 662685 h 1431288"/>
              <a:gd name="connsiteX4" fmla="*/ 1857723 w 2291246"/>
              <a:gd name="connsiteY4" fmla="*/ 967483 h 1431288"/>
              <a:gd name="connsiteX5" fmla="*/ 1144801 w 2291246"/>
              <a:gd name="connsiteY5" fmla="*/ 1189625 h 1431288"/>
              <a:gd name="connsiteX6" fmla="*/ 608820 w 2291246"/>
              <a:gd name="connsiteY6" fmla="*/ 1427268 h 1431288"/>
              <a:gd name="connsiteX7" fmla="*/ 3094 w 2291246"/>
              <a:gd name="connsiteY7" fmla="*/ 732427 h 1431288"/>
              <a:gd name="connsiteX0" fmla="*/ 3094 w 2291761"/>
              <a:gd name="connsiteY0" fmla="*/ 732427 h 1431288"/>
              <a:gd name="connsiteX1" fmla="*/ 305309 w 2291761"/>
              <a:gd name="connsiteY1" fmla="*/ 249397 h 1431288"/>
              <a:gd name="connsiteX2" fmla="*/ 1626542 w 2291761"/>
              <a:gd name="connsiteY2" fmla="*/ 9173 h 1431288"/>
              <a:gd name="connsiteX3" fmla="*/ 2286511 w 2291761"/>
              <a:gd name="connsiteY3" fmla="*/ 662685 h 1431288"/>
              <a:gd name="connsiteX4" fmla="*/ 1857723 w 2291761"/>
              <a:gd name="connsiteY4" fmla="*/ 967483 h 1431288"/>
              <a:gd name="connsiteX5" fmla="*/ 1144801 w 2291761"/>
              <a:gd name="connsiteY5" fmla="*/ 1189625 h 1431288"/>
              <a:gd name="connsiteX6" fmla="*/ 608820 w 2291761"/>
              <a:gd name="connsiteY6" fmla="*/ 1427268 h 1431288"/>
              <a:gd name="connsiteX7" fmla="*/ 3094 w 2291761"/>
              <a:gd name="connsiteY7" fmla="*/ 732427 h 143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1761" h="1431288">
                <a:moveTo>
                  <a:pt x="3094" y="732427"/>
                </a:moveTo>
                <a:cubicBezTo>
                  <a:pt x="14502" y="517173"/>
                  <a:pt x="116101" y="372092"/>
                  <a:pt x="305309" y="249397"/>
                </a:cubicBezTo>
                <a:cubicBezTo>
                  <a:pt x="494517" y="126702"/>
                  <a:pt x="853779" y="-41197"/>
                  <a:pt x="1626542" y="9173"/>
                </a:cubicBezTo>
                <a:cubicBezTo>
                  <a:pt x="2153915" y="75041"/>
                  <a:pt x="2325257" y="380097"/>
                  <a:pt x="2286511" y="662685"/>
                </a:cubicBezTo>
                <a:cubicBezTo>
                  <a:pt x="2226886" y="819389"/>
                  <a:pt x="2133033" y="849093"/>
                  <a:pt x="1857723" y="967483"/>
                </a:cubicBezTo>
                <a:cubicBezTo>
                  <a:pt x="1620513" y="1043252"/>
                  <a:pt x="1347786" y="1112133"/>
                  <a:pt x="1144801" y="1189625"/>
                </a:cubicBezTo>
                <a:cubicBezTo>
                  <a:pt x="1021891" y="1261951"/>
                  <a:pt x="962697" y="1365705"/>
                  <a:pt x="608820" y="1427268"/>
                </a:cubicBezTo>
                <a:cubicBezTo>
                  <a:pt x="270441" y="1481081"/>
                  <a:pt x="-34145" y="981261"/>
                  <a:pt x="3094" y="732427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6E3F200A-B904-3548-3E44-7F4C51789589}"/>
              </a:ext>
            </a:extLst>
          </p:cNvPr>
          <p:cNvSpPr/>
          <p:nvPr/>
        </p:nvSpPr>
        <p:spPr bwMode="auto">
          <a:xfrm rot="5564480">
            <a:off x="2144680" y="2599783"/>
            <a:ext cx="591616" cy="1220301"/>
          </a:xfrm>
          <a:custGeom>
            <a:avLst/>
            <a:gdLst>
              <a:gd name="connsiteX0" fmla="*/ 0 w 610580"/>
              <a:gd name="connsiteY0" fmla="*/ 605852 h 1211703"/>
              <a:gd name="connsiteX1" fmla="*/ 305290 w 610580"/>
              <a:gd name="connsiteY1" fmla="*/ 0 h 1211703"/>
              <a:gd name="connsiteX2" fmla="*/ 610580 w 610580"/>
              <a:gd name="connsiteY2" fmla="*/ 605852 h 1211703"/>
              <a:gd name="connsiteX3" fmla="*/ 305290 w 610580"/>
              <a:gd name="connsiteY3" fmla="*/ 1211704 h 1211703"/>
              <a:gd name="connsiteX4" fmla="*/ 0 w 610580"/>
              <a:gd name="connsiteY4" fmla="*/ 605852 h 1211703"/>
              <a:gd name="connsiteX0" fmla="*/ 0 w 590200"/>
              <a:gd name="connsiteY0" fmla="*/ 545728 h 1212296"/>
              <a:gd name="connsiteX1" fmla="*/ 284910 w 590200"/>
              <a:gd name="connsiteY1" fmla="*/ 330 h 1212296"/>
              <a:gd name="connsiteX2" fmla="*/ 590200 w 590200"/>
              <a:gd name="connsiteY2" fmla="*/ 606182 h 1212296"/>
              <a:gd name="connsiteX3" fmla="*/ 284910 w 590200"/>
              <a:gd name="connsiteY3" fmla="*/ 1212034 h 1212296"/>
              <a:gd name="connsiteX4" fmla="*/ 0 w 590200"/>
              <a:gd name="connsiteY4" fmla="*/ 545728 h 1212296"/>
              <a:gd name="connsiteX0" fmla="*/ 0 w 477650"/>
              <a:gd name="connsiteY0" fmla="*/ 545496 h 1211871"/>
              <a:gd name="connsiteX1" fmla="*/ 284910 w 477650"/>
              <a:gd name="connsiteY1" fmla="*/ 98 h 1211871"/>
              <a:gd name="connsiteX2" fmla="*/ 477650 w 477650"/>
              <a:gd name="connsiteY2" fmla="*/ 577720 h 1211871"/>
              <a:gd name="connsiteX3" fmla="*/ 284910 w 477650"/>
              <a:gd name="connsiteY3" fmla="*/ 1211802 h 1211871"/>
              <a:gd name="connsiteX4" fmla="*/ 0 w 477650"/>
              <a:gd name="connsiteY4" fmla="*/ 545496 h 1211871"/>
              <a:gd name="connsiteX0" fmla="*/ 0 w 572387"/>
              <a:gd name="connsiteY0" fmla="*/ 545794 h 1212422"/>
              <a:gd name="connsiteX1" fmla="*/ 284910 w 572387"/>
              <a:gd name="connsiteY1" fmla="*/ 396 h 1212422"/>
              <a:gd name="connsiteX2" fmla="*/ 572387 w 572387"/>
              <a:gd name="connsiteY2" fmla="*/ 612272 h 1212422"/>
              <a:gd name="connsiteX3" fmla="*/ 284910 w 572387"/>
              <a:gd name="connsiteY3" fmla="*/ 1212100 h 1212422"/>
              <a:gd name="connsiteX4" fmla="*/ 0 w 572387"/>
              <a:gd name="connsiteY4" fmla="*/ 545794 h 1212422"/>
              <a:gd name="connsiteX0" fmla="*/ 227 w 572614"/>
              <a:gd name="connsiteY0" fmla="*/ 553990 h 1220618"/>
              <a:gd name="connsiteX1" fmla="*/ 243361 w 572614"/>
              <a:gd name="connsiteY1" fmla="*/ 248 h 1220618"/>
              <a:gd name="connsiteX2" fmla="*/ 572614 w 572614"/>
              <a:gd name="connsiteY2" fmla="*/ 620468 h 1220618"/>
              <a:gd name="connsiteX3" fmla="*/ 285137 w 572614"/>
              <a:gd name="connsiteY3" fmla="*/ 1220296 h 1220618"/>
              <a:gd name="connsiteX4" fmla="*/ 227 w 572614"/>
              <a:gd name="connsiteY4" fmla="*/ 553990 h 1220618"/>
              <a:gd name="connsiteX0" fmla="*/ 495 w 572882"/>
              <a:gd name="connsiteY0" fmla="*/ 554819 h 1221447"/>
              <a:gd name="connsiteX1" fmla="*/ 243629 w 572882"/>
              <a:gd name="connsiteY1" fmla="*/ 1077 h 1221447"/>
              <a:gd name="connsiteX2" fmla="*/ 572882 w 572882"/>
              <a:gd name="connsiteY2" fmla="*/ 621297 h 1221447"/>
              <a:gd name="connsiteX3" fmla="*/ 285405 w 572882"/>
              <a:gd name="connsiteY3" fmla="*/ 1221125 h 1221447"/>
              <a:gd name="connsiteX4" fmla="*/ 495 w 572882"/>
              <a:gd name="connsiteY4" fmla="*/ 554819 h 1221447"/>
              <a:gd name="connsiteX0" fmla="*/ 206 w 591628"/>
              <a:gd name="connsiteY0" fmla="*/ 588326 h 1220179"/>
              <a:gd name="connsiteX1" fmla="*/ 262375 w 591628"/>
              <a:gd name="connsiteY1" fmla="*/ 54 h 1220179"/>
              <a:gd name="connsiteX2" fmla="*/ 591628 w 591628"/>
              <a:gd name="connsiteY2" fmla="*/ 620274 h 1220179"/>
              <a:gd name="connsiteX3" fmla="*/ 304151 w 591628"/>
              <a:gd name="connsiteY3" fmla="*/ 1220102 h 1220179"/>
              <a:gd name="connsiteX4" fmla="*/ 206 w 591628"/>
              <a:gd name="connsiteY4" fmla="*/ 588326 h 1220179"/>
              <a:gd name="connsiteX0" fmla="*/ 194 w 591616"/>
              <a:gd name="connsiteY0" fmla="*/ 588333 h 1220186"/>
              <a:gd name="connsiteX1" fmla="*/ 262363 w 591616"/>
              <a:gd name="connsiteY1" fmla="*/ 61 h 1220186"/>
              <a:gd name="connsiteX2" fmla="*/ 591616 w 591616"/>
              <a:gd name="connsiteY2" fmla="*/ 620281 h 1220186"/>
              <a:gd name="connsiteX3" fmla="*/ 304139 w 591616"/>
              <a:gd name="connsiteY3" fmla="*/ 1220109 h 1220186"/>
              <a:gd name="connsiteX4" fmla="*/ 194 w 591616"/>
              <a:gd name="connsiteY4" fmla="*/ 588333 h 1220186"/>
              <a:gd name="connsiteX0" fmla="*/ 194 w 591616"/>
              <a:gd name="connsiteY0" fmla="*/ 588333 h 1220301"/>
              <a:gd name="connsiteX1" fmla="*/ 262363 w 591616"/>
              <a:gd name="connsiteY1" fmla="*/ 61 h 1220301"/>
              <a:gd name="connsiteX2" fmla="*/ 591616 w 591616"/>
              <a:gd name="connsiteY2" fmla="*/ 620281 h 1220301"/>
              <a:gd name="connsiteX3" fmla="*/ 304139 w 591616"/>
              <a:gd name="connsiteY3" fmla="*/ 1220109 h 1220301"/>
              <a:gd name="connsiteX4" fmla="*/ 194 w 591616"/>
              <a:gd name="connsiteY4" fmla="*/ 588333 h 1220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616" h="1220301">
                <a:moveTo>
                  <a:pt x="194" y="588333"/>
                </a:moveTo>
                <a:cubicBezTo>
                  <a:pt x="-6537" y="335847"/>
                  <a:pt x="163793" y="-5264"/>
                  <a:pt x="262363" y="61"/>
                </a:cubicBezTo>
                <a:cubicBezTo>
                  <a:pt x="360933" y="5386"/>
                  <a:pt x="591616" y="285678"/>
                  <a:pt x="591616" y="620281"/>
                </a:cubicBezTo>
                <a:cubicBezTo>
                  <a:pt x="591616" y="954884"/>
                  <a:pt x="450866" y="1205027"/>
                  <a:pt x="304139" y="1220109"/>
                </a:cubicBezTo>
                <a:cubicBezTo>
                  <a:pt x="205943" y="1230203"/>
                  <a:pt x="6925" y="840819"/>
                  <a:pt x="194" y="588333"/>
                </a:cubicBezTo>
                <a:close/>
              </a:path>
            </a:pathLst>
          </a:custGeom>
          <a:solidFill>
            <a:schemeClr val="accent3"/>
          </a:solidFill>
          <a:ln w="19050">
            <a:solidFill>
              <a:schemeClr val="accent3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BE787C-3BDC-89DB-F7C4-A06E7BA7E214}"/>
              </a:ext>
            </a:extLst>
          </p:cNvPr>
          <p:cNvSpPr txBox="1"/>
          <p:nvPr/>
        </p:nvSpPr>
        <p:spPr bwMode="auto">
          <a:xfrm>
            <a:off x="7891767" y="2013481"/>
            <a:ext cx="1099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PLT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B1AB35-56E6-A82D-71BA-ACA959ED9623}"/>
              </a:ext>
            </a:extLst>
          </p:cNvPr>
          <p:cNvSpPr txBox="1"/>
          <p:nvPr/>
        </p:nvSpPr>
        <p:spPr bwMode="auto">
          <a:xfrm>
            <a:off x="2193658" y="2990943"/>
            <a:ext cx="5315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PLT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9D84CE-8E55-4DCA-C4F5-F8332994CA88}"/>
              </a:ext>
            </a:extLst>
          </p:cNvPr>
          <p:cNvSpPr txBox="1"/>
          <p:nvPr/>
        </p:nvSpPr>
        <p:spPr bwMode="auto">
          <a:xfrm>
            <a:off x="4337692" y="2928605"/>
            <a:ext cx="1217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Fc</a:t>
            </a:r>
            <a:r>
              <a:rPr kumimoji="0" lang="el-G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γ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741380-6445-B60C-6A50-3DEFC5D13089}"/>
              </a:ext>
            </a:extLst>
          </p:cNvPr>
          <p:cNvSpPr txBox="1"/>
          <p:nvPr/>
        </p:nvSpPr>
        <p:spPr bwMode="auto">
          <a:xfrm>
            <a:off x="9147976" y="2347662"/>
            <a:ext cx="6981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Fc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γ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CF7812-AEE9-EBB5-5263-83DD957BEC39}"/>
              </a:ext>
            </a:extLst>
          </p:cNvPr>
          <p:cNvSpPr txBox="1"/>
          <p:nvPr/>
        </p:nvSpPr>
        <p:spPr bwMode="auto">
          <a:xfrm>
            <a:off x="8161544" y="2990541"/>
            <a:ext cx="6981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Syk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0AD910-236B-B5EB-85C3-D4DC02E0E0CC}"/>
              </a:ext>
            </a:extLst>
          </p:cNvPr>
          <p:cNvSpPr txBox="1"/>
          <p:nvPr/>
        </p:nvSpPr>
        <p:spPr bwMode="auto">
          <a:xfrm>
            <a:off x="3126482" y="3689459"/>
            <a:ext cx="5052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Syk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0C34D7-0198-33F0-13E3-922181635023}"/>
              </a:ext>
            </a:extLst>
          </p:cNvPr>
          <p:cNvSpPr txBox="1"/>
          <p:nvPr/>
        </p:nvSpPr>
        <p:spPr bwMode="auto">
          <a:xfrm>
            <a:off x="3445108" y="4392115"/>
            <a:ext cx="167114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Signaling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66AF911-709B-14C5-83C6-99ABD74D48B2}"/>
              </a:ext>
            </a:extLst>
          </p:cNvPr>
          <p:cNvSpPr txBox="1"/>
          <p:nvPr/>
        </p:nvSpPr>
        <p:spPr bwMode="auto">
          <a:xfrm>
            <a:off x="8499085" y="4209761"/>
            <a:ext cx="167114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Signaling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4CEFF0C-32AD-DFA1-ED17-C3306AB3B015}"/>
              </a:ext>
            </a:extLst>
          </p:cNvPr>
          <p:cNvSpPr txBox="1"/>
          <p:nvPr/>
        </p:nvSpPr>
        <p:spPr bwMode="auto">
          <a:xfrm>
            <a:off x="6088938" y="2794257"/>
            <a:ext cx="16711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Fostamatinib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targets Syk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DEBFAA1-C7DB-68AC-72D1-9ADA0AD618F4}"/>
              </a:ext>
            </a:extLst>
          </p:cNvPr>
          <p:cNvSpPr/>
          <p:nvPr/>
        </p:nvSpPr>
        <p:spPr bwMode="auto">
          <a:xfrm>
            <a:off x="3471620" y="3086745"/>
            <a:ext cx="160150" cy="188563"/>
          </a:xfrm>
          <a:prstGeom prst="ellipse">
            <a:avLst/>
          </a:prstGeom>
          <a:solidFill>
            <a:schemeClr val="accent2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4BBD4DC-49F1-1441-CC89-9CA1CDCA9C8D}"/>
              </a:ext>
            </a:extLst>
          </p:cNvPr>
          <p:cNvSpPr/>
          <p:nvPr/>
        </p:nvSpPr>
        <p:spPr bwMode="auto">
          <a:xfrm>
            <a:off x="3735091" y="3283057"/>
            <a:ext cx="160150" cy="188563"/>
          </a:xfrm>
          <a:prstGeom prst="ellipse">
            <a:avLst/>
          </a:prstGeom>
          <a:solidFill>
            <a:schemeClr val="accent2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527C7A3-E2EE-0E8A-582A-E8B7BD7AC62F}"/>
              </a:ext>
            </a:extLst>
          </p:cNvPr>
          <p:cNvSpPr/>
          <p:nvPr/>
        </p:nvSpPr>
        <p:spPr bwMode="auto">
          <a:xfrm rot="5564480">
            <a:off x="3311470" y="3536197"/>
            <a:ext cx="160150" cy="188563"/>
          </a:xfrm>
          <a:prstGeom prst="ellipse">
            <a:avLst/>
          </a:prstGeom>
          <a:solidFill>
            <a:schemeClr val="accent2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12D70BC-4B72-39F0-96A6-55989FB992FF}"/>
              </a:ext>
            </a:extLst>
          </p:cNvPr>
          <p:cNvSpPr/>
          <p:nvPr/>
        </p:nvSpPr>
        <p:spPr bwMode="auto">
          <a:xfrm rot="5564480">
            <a:off x="4053245" y="3676317"/>
            <a:ext cx="151675" cy="212395"/>
          </a:xfrm>
          <a:prstGeom prst="ellipse">
            <a:avLst/>
          </a:prstGeom>
          <a:solidFill>
            <a:schemeClr val="accent2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0E5DD27-5CC6-82C9-EFFC-6A2E8010302D}"/>
              </a:ext>
            </a:extLst>
          </p:cNvPr>
          <p:cNvSpPr/>
          <p:nvPr/>
        </p:nvSpPr>
        <p:spPr bwMode="auto">
          <a:xfrm>
            <a:off x="4476427" y="3673097"/>
            <a:ext cx="160150" cy="188563"/>
          </a:xfrm>
          <a:prstGeom prst="ellipse">
            <a:avLst/>
          </a:prstGeom>
          <a:solidFill>
            <a:schemeClr val="accent2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357C118-CA09-FD86-1B21-AD118922D68E}"/>
              </a:ext>
            </a:extLst>
          </p:cNvPr>
          <p:cNvSpPr/>
          <p:nvPr/>
        </p:nvSpPr>
        <p:spPr bwMode="auto">
          <a:xfrm>
            <a:off x="4755396" y="4037308"/>
            <a:ext cx="160150" cy="188563"/>
          </a:xfrm>
          <a:prstGeom prst="ellipse">
            <a:avLst/>
          </a:prstGeom>
          <a:solidFill>
            <a:schemeClr val="accent2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910F175-B33E-4640-4323-06B5FFBF64BB}"/>
              </a:ext>
            </a:extLst>
          </p:cNvPr>
          <p:cNvSpPr/>
          <p:nvPr/>
        </p:nvSpPr>
        <p:spPr bwMode="auto">
          <a:xfrm rot="5564480">
            <a:off x="2666147" y="4035361"/>
            <a:ext cx="151675" cy="212395"/>
          </a:xfrm>
          <a:prstGeom prst="ellipse">
            <a:avLst/>
          </a:prstGeom>
          <a:solidFill>
            <a:schemeClr val="accent2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D4056B4-7543-0E39-C5AA-734EB76E24B1}"/>
              </a:ext>
            </a:extLst>
          </p:cNvPr>
          <p:cNvSpPr/>
          <p:nvPr/>
        </p:nvSpPr>
        <p:spPr bwMode="auto">
          <a:xfrm rot="5564480">
            <a:off x="2227623" y="4016106"/>
            <a:ext cx="175820" cy="213058"/>
          </a:xfrm>
          <a:prstGeom prst="ellipse">
            <a:avLst/>
          </a:prstGeom>
          <a:solidFill>
            <a:schemeClr val="accent2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4032D85-3505-04B8-B80D-096F5E772E86}"/>
              </a:ext>
            </a:extLst>
          </p:cNvPr>
          <p:cNvSpPr/>
          <p:nvPr/>
        </p:nvSpPr>
        <p:spPr bwMode="auto">
          <a:xfrm>
            <a:off x="1818467" y="3890074"/>
            <a:ext cx="160150" cy="188563"/>
          </a:xfrm>
          <a:prstGeom prst="ellipse">
            <a:avLst/>
          </a:prstGeom>
          <a:solidFill>
            <a:schemeClr val="accent2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7AA9B2F-54DE-4FFE-6F76-2D175C4815CB}"/>
              </a:ext>
            </a:extLst>
          </p:cNvPr>
          <p:cNvSpPr/>
          <p:nvPr/>
        </p:nvSpPr>
        <p:spPr bwMode="auto">
          <a:xfrm rot="5564480">
            <a:off x="2141788" y="4761199"/>
            <a:ext cx="151675" cy="212395"/>
          </a:xfrm>
          <a:prstGeom prst="ellipse">
            <a:avLst/>
          </a:prstGeom>
          <a:solidFill>
            <a:schemeClr val="accent2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33E759C-F95F-DB2F-2E7A-D7DFD3EC4148}"/>
              </a:ext>
            </a:extLst>
          </p:cNvPr>
          <p:cNvSpPr/>
          <p:nvPr/>
        </p:nvSpPr>
        <p:spPr bwMode="auto">
          <a:xfrm rot="5564480">
            <a:off x="4737755" y="4983341"/>
            <a:ext cx="151675" cy="212395"/>
          </a:xfrm>
          <a:prstGeom prst="ellipse">
            <a:avLst/>
          </a:prstGeom>
          <a:solidFill>
            <a:schemeClr val="accent2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FEC4431-EFCE-1DE6-D99C-8F0F3F5352FB}"/>
              </a:ext>
            </a:extLst>
          </p:cNvPr>
          <p:cNvSpPr/>
          <p:nvPr/>
        </p:nvSpPr>
        <p:spPr bwMode="auto">
          <a:xfrm rot="5564480">
            <a:off x="4487199" y="5169320"/>
            <a:ext cx="151675" cy="212395"/>
          </a:xfrm>
          <a:prstGeom prst="ellipse">
            <a:avLst/>
          </a:prstGeom>
          <a:solidFill>
            <a:schemeClr val="accent2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FF9F6E3B-2E28-AE4A-447D-075EDB9B9BCA}"/>
              </a:ext>
            </a:extLst>
          </p:cNvPr>
          <p:cNvSpPr/>
          <p:nvPr/>
        </p:nvSpPr>
        <p:spPr bwMode="auto">
          <a:xfrm rot="5564480">
            <a:off x="1416545" y="4398397"/>
            <a:ext cx="175820" cy="213058"/>
          </a:xfrm>
          <a:prstGeom prst="ellipse">
            <a:avLst/>
          </a:prstGeom>
          <a:solidFill>
            <a:schemeClr val="accent2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009816E-809F-06E4-289F-7635206CABF5}"/>
              </a:ext>
            </a:extLst>
          </p:cNvPr>
          <p:cNvSpPr/>
          <p:nvPr/>
        </p:nvSpPr>
        <p:spPr bwMode="auto">
          <a:xfrm rot="5564480">
            <a:off x="4285721" y="5319136"/>
            <a:ext cx="151675" cy="212395"/>
          </a:xfrm>
          <a:prstGeom prst="ellipse">
            <a:avLst/>
          </a:prstGeom>
          <a:solidFill>
            <a:schemeClr val="accent2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D0F5564E-B5A2-57EA-1BE4-C1ED52ED5D01}"/>
              </a:ext>
            </a:extLst>
          </p:cNvPr>
          <p:cNvSpPr/>
          <p:nvPr/>
        </p:nvSpPr>
        <p:spPr bwMode="auto">
          <a:xfrm rot="5564480">
            <a:off x="3978445" y="5258879"/>
            <a:ext cx="108858" cy="138219"/>
          </a:xfrm>
          <a:prstGeom prst="ellipse">
            <a:avLst/>
          </a:prstGeom>
          <a:solidFill>
            <a:schemeClr val="accent2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609713-1E89-0816-1D1C-9E7B9FC1CA8E}"/>
              </a:ext>
            </a:extLst>
          </p:cNvPr>
          <p:cNvSpPr txBox="1"/>
          <p:nvPr/>
        </p:nvSpPr>
        <p:spPr bwMode="auto">
          <a:xfrm>
            <a:off x="3391131" y="4983887"/>
            <a:ext cx="16711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Rearrangement of cytoskeleton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40D7FA5-A517-0690-9303-640C6DCB9587}"/>
              </a:ext>
            </a:extLst>
          </p:cNvPr>
          <p:cNvSpPr/>
          <p:nvPr/>
        </p:nvSpPr>
        <p:spPr bwMode="auto">
          <a:xfrm rot="5564480">
            <a:off x="5184621" y="4838690"/>
            <a:ext cx="151675" cy="212395"/>
          </a:xfrm>
          <a:prstGeom prst="ellipse">
            <a:avLst/>
          </a:prstGeom>
          <a:solidFill>
            <a:schemeClr val="accent2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611E07E-59E0-F148-40A7-3DCFEA24AB92}"/>
              </a:ext>
            </a:extLst>
          </p:cNvPr>
          <p:cNvSpPr/>
          <p:nvPr/>
        </p:nvSpPr>
        <p:spPr bwMode="auto">
          <a:xfrm rot="5564480">
            <a:off x="2557657" y="5453456"/>
            <a:ext cx="151675" cy="212395"/>
          </a:xfrm>
          <a:prstGeom prst="ellipse">
            <a:avLst/>
          </a:prstGeom>
          <a:solidFill>
            <a:schemeClr val="accent2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F13BF331-401D-CDBF-57C0-FB106952DCEE}"/>
              </a:ext>
            </a:extLst>
          </p:cNvPr>
          <p:cNvSpPr/>
          <p:nvPr/>
        </p:nvSpPr>
        <p:spPr bwMode="auto">
          <a:xfrm>
            <a:off x="2342826" y="5047281"/>
            <a:ext cx="160150" cy="188563"/>
          </a:xfrm>
          <a:prstGeom prst="ellipse">
            <a:avLst/>
          </a:prstGeom>
          <a:solidFill>
            <a:schemeClr val="accent2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CA26697-4E01-B1A8-DD13-126100C4D87B}"/>
              </a:ext>
            </a:extLst>
          </p:cNvPr>
          <p:cNvSpPr/>
          <p:nvPr/>
        </p:nvSpPr>
        <p:spPr bwMode="auto">
          <a:xfrm>
            <a:off x="2588215" y="5186766"/>
            <a:ext cx="160150" cy="188563"/>
          </a:xfrm>
          <a:prstGeom prst="ellipse">
            <a:avLst/>
          </a:prstGeom>
          <a:solidFill>
            <a:schemeClr val="accent2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3259BE85-05ED-307F-4ECD-8603B7EFA998}"/>
              </a:ext>
            </a:extLst>
          </p:cNvPr>
          <p:cNvSpPr/>
          <p:nvPr/>
        </p:nvSpPr>
        <p:spPr bwMode="auto">
          <a:xfrm>
            <a:off x="2487476" y="4220705"/>
            <a:ext cx="111073" cy="95573"/>
          </a:xfrm>
          <a:prstGeom prst="ellipse">
            <a:avLst/>
          </a:prstGeom>
          <a:solidFill>
            <a:schemeClr val="accent2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16F5B326-C50F-1B08-2619-07936F2923E5}"/>
              </a:ext>
            </a:extLst>
          </p:cNvPr>
          <p:cNvSpPr/>
          <p:nvPr/>
        </p:nvSpPr>
        <p:spPr bwMode="auto">
          <a:xfrm>
            <a:off x="2007029" y="3766088"/>
            <a:ext cx="136903" cy="108488"/>
          </a:xfrm>
          <a:prstGeom prst="ellipse">
            <a:avLst/>
          </a:prstGeom>
          <a:solidFill>
            <a:schemeClr val="accent2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9D50A7F7-DC2F-6CA7-6553-21E65FE266B3}"/>
              </a:ext>
            </a:extLst>
          </p:cNvPr>
          <p:cNvSpPr/>
          <p:nvPr/>
        </p:nvSpPr>
        <p:spPr bwMode="auto">
          <a:xfrm>
            <a:off x="3549110" y="3316638"/>
            <a:ext cx="136903" cy="108488"/>
          </a:xfrm>
          <a:prstGeom prst="ellipse">
            <a:avLst/>
          </a:prstGeom>
          <a:solidFill>
            <a:schemeClr val="accent2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F2F0DFAD-86DA-62CD-8B7E-8B99E9DB1FFC}"/>
              </a:ext>
            </a:extLst>
          </p:cNvPr>
          <p:cNvSpPr/>
          <p:nvPr/>
        </p:nvSpPr>
        <p:spPr bwMode="auto">
          <a:xfrm>
            <a:off x="3691178" y="3528448"/>
            <a:ext cx="136903" cy="108488"/>
          </a:xfrm>
          <a:prstGeom prst="ellipse">
            <a:avLst/>
          </a:prstGeom>
          <a:solidFill>
            <a:schemeClr val="accent2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Oval 47">
            <a:extLst>
              <a:ext uri="{FF2B5EF4-FFF2-40B4-BE49-F238E27FC236}">
                <a16:creationId xmlns:a16="http://schemas.microsoft.com/office/drawing/2014/main" id="{B6F65F85-A219-9E5B-4768-530F82BEE907}"/>
              </a:ext>
            </a:extLst>
          </p:cNvPr>
          <p:cNvSpPr/>
          <p:nvPr/>
        </p:nvSpPr>
        <p:spPr bwMode="auto">
          <a:xfrm rot="5564480">
            <a:off x="1775463" y="3847333"/>
            <a:ext cx="606039" cy="1209882"/>
          </a:xfrm>
          <a:custGeom>
            <a:avLst/>
            <a:gdLst>
              <a:gd name="connsiteX0" fmla="*/ 0 w 610580"/>
              <a:gd name="connsiteY0" fmla="*/ 605852 h 1211703"/>
              <a:gd name="connsiteX1" fmla="*/ 305290 w 610580"/>
              <a:gd name="connsiteY1" fmla="*/ 0 h 1211703"/>
              <a:gd name="connsiteX2" fmla="*/ 610580 w 610580"/>
              <a:gd name="connsiteY2" fmla="*/ 605852 h 1211703"/>
              <a:gd name="connsiteX3" fmla="*/ 305290 w 610580"/>
              <a:gd name="connsiteY3" fmla="*/ 1211704 h 1211703"/>
              <a:gd name="connsiteX4" fmla="*/ 0 w 610580"/>
              <a:gd name="connsiteY4" fmla="*/ 605852 h 1211703"/>
              <a:gd name="connsiteX0" fmla="*/ 0 w 590200"/>
              <a:gd name="connsiteY0" fmla="*/ 545728 h 1212296"/>
              <a:gd name="connsiteX1" fmla="*/ 284910 w 590200"/>
              <a:gd name="connsiteY1" fmla="*/ 330 h 1212296"/>
              <a:gd name="connsiteX2" fmla="*/ 590200 w 590200"/>
              <a:gd name="connsiteY2" fmla="*/ 606182 h 1212296"/>
              <a:gd name="connsiteX3" fmla="*/ 284910 w 590200"/>
              <a:gd name="connsiteY3" fmla="*/ 1212034 h 1212296"/>
              <a:gd name="connsiteX4" fmla="*/ 0 w 590200"/>
              <a:gd name="connsiteY4" fmla="*/ 545728 h 1212296"/>
              <a:gd name="connsiteX0" fmla="*/ 0 w 477650"/>
              <a:gd name="connsiteY0" fmla="*/ 545496 h 1211871"/>
              <a:gd name="connsiteX1" fmla="*/ 284910 w 477650"/>
              <a:gd name="connsiteY1" fmla="*/ 98 h 1211871"/>
              <a:gd name="connsiteX2" fmla="*/ 477650 w 477650"/>
              <a:gd name="connsiteY2" fmla="*/ 577720 h 1211871"/>
              <a:gd name="connsiteX3" fmla="*/ 284910 w 477650"/>
              <a:gd name="connsiteY3" fmla="*/ 1211802 h 1211871"/>
              <a:gd name="connsiteX4" fmla="*/ 0 w 477650"/>
              <a:gd name="connsiteY4" fmla="*/ 545496 h 1211871"/>
              <a:gd name="connsiteX0" fmla="*/ 0 w 572387"/>
              <a:gd name="connsiteY0" fmla="*/ 545794 h 1212422"/>
              <a:gd name="connsiteX1" fmla="*/ 284910 w 572387"/>
              <a:gd name="connsiteY1" fmla="*/ 396 h 1212422"/>
              <a:gd name="connsiteX2" fmla="*/ 572387 w 572387"/>
              <a:gd name="connsiteY2" fmla="*/ 612272 h 1212422"/>
              <a:gd name="connsiteX3" fmla="*/ 284910 w 572387"/>
              <a:gd name="connsiteY3" fmla="*/ 1212100 h 1212422"/>
              <a:gd name="connsiteX4" fmla="*/ 0 w 572387"/>
              <a:gd name="connsiteY4" fmla="*/ 545794 h 1212422"/>
              <a:gd name="connsiteX0" fmla="*/ 227 w 572614"/>
              <a:gd name="connsiteY0" fmla="*/ 553990 h 1220618"/>
              <a:gd name="connsiteX1" fmla="*/ 243361 w 572614"/>
              <a:gd name="connsiteY1" fmla="*/ 248 h 1220618"/>
              <a:gd name="connsiteX2" fmla="*/ 572614 w 572614"/>
              <a:gd name="connsiteY2" fmla="*/ 620468 h 1220618"/>
              <a:gd name="connsiteX3" fmla="*/ 285137 w 572614"/>
              <a:gd name="connsiteY3" fmla="*/ 1220296 h 1220618"/>
              <a:gd name="connsiteX4" fmla="*/ 227 w 572614"/>
              <a:gd name="connsiteY4" fmla="*/ 553990 h 1220618"/>
              <a:gd name="connsiteX0" fmla="*/ 495 w 572882"/>
              <a:gd name="connsiteY0" fmla="*/ 554819 h 1221447"/>
              <a:gd name="connsiteX1" fmla="*/ 243629 w 572882"/>
              <a:gd name="connsiteY1" fmla="*/ 1077 h 1221447"/>
              <a:gd name="connsiteX2" fmla="*/ 572882 w 572882"/>
              <a:gd name="connsiteY2" fmla="*/ 621297 h 1221447"/>
              <a:gd name="connsiteX3" fmla="*/ 285405 w 572882"/>
              <a:gd name="connsiteY3" fmla="*/ 1221125 h 1221447"/>
              <a:gd name="connsiteX4" fmla="*/ 495 w 572882"/>
              <a:gd name="connsiteY4" fmla="*/ 554819 h 1221447"/>
              <a:gd name="connsiteX0" fmla="*/ 206 w 591628"/>
              <a:gd name="connsiteY0" fmla="*/ 588326 h 1220179"/>
              <a:gd name="connsiteX1" fmla="*/ 262375 w 591628"/>
              <a:gd name="connsiteY1" fmla="*/ 54 h 1220179"/>
              <a:gd name="connsiteX2" fmla="*/ 591628 w 591628"/>
              <a:gd name="connsiteY2" fmla="*/ 620274 h 1220179"/>
              <a:gd name="connsiteX3" fmla="*/ 304151 w 591628"/>
              <a:gd name="connsiteY3" fmla="*/ 1220102 h 1220179"/>
              <a:gd name="connsiteX4" fmla="*/ 206 w 591628"/>
              <a:gd name="connsiteY4" fmla="*/ 588326 h 1220179"/>
              <a:gd name="connsiteX0" fmla="*/ 194 w 591616"/>
              <a:gd name="connsiteY0" fmla="*/ 588333 h 1220186"/>
              <a:gd name="connsiteX1" fmla="*/ 262363 w 591616"/>
              <a:gd name="connsiteY1" fmla="*/ 61 h 1220186"/>
              <a:gd name="connsiteX2" fmla="*/ 591616 w 591616"/>
              <a:gd name="connsiteY2" fmla="*/ 620281 h 1220186"/>
              <a:gd name="connsiteX3" fmla="*/ 304139 w 591616"/>
              <a:gd name="connsiteY3" fmla="*/ 1220109 h 1220186"/>
              <a:gd name="connsiteX4" fmla="*/ 194 w 591616"/>
              <a:gd name="connsiteY4" fmla="*/ 588333 h 1220186"/>
              <a:gd name="connsiteX0" fmla="*/ 194 w 591616"/>
              <a:gd name="connsiteY0" fmla="*/ 588333 h 1220301"/>
              <a:gd name="connsiteX1" fmla="*/ 262363 w 591616"/>
              <a:gd name="connsiteY1" fmla="*/ 61 h 1220301"/>
              <a:gd name="connsiteX2" fmla="*/ 591616 w 591616"/>
              <a:gd name="connsiteY2" fmla="*/ 620281 h 1220301"/>
              <a:gd name="connsiteX3" fmla="*/ 304139 w 591616"/>
              <a:gd name="connsiteY3" fmla="*/ 1220109 h 1220301"/>
              <a:gd name="connsiteX4" fmla="*/ 194 w 591616"/>
              <a:gd name="connsiteY4" fmla="*/ 588333 h 1220301"/>
              <a:gd name="connsiteX0" fmla="*/ 194 w 591616"/>
              <a:gd name="connsiteY0" fmla="*/ 588275 h 1220243"/>
              <a:gd name="connsiteX1" fmla="*/ 262363 w 591616"/>
              <a:gd name="connsiteY1" fmla="*/ 3 h 1220243"/>
              <a:gd name="connsiteX2" fmla="*/ 591616 w 591616"/>
              <a:gd name="connsiteY2" fmla="*/ 620223 h 1220243"/>
              <a:gd name="connsiteX3" fmla="*/ 304139 w 591616"/>
              <a:gd name="connsiteY3" fmla="*/ 1220051 h 1220243"/>
              <a:gd name="connsiteX4" fmla="*/ 194 w 591616"/>
              <a:gd name="connsiteY4" fmla="*/ 588275 h 1220243"/>
              <a:gd name="connsiteX0" fmla="*/ 214 w 591636"/>
              <a:gd name="connsiteY0" fmla="*/ 591122 h 1223090"/>
              <a:gd name="connsiteX1" fmla="*/ 262383 w 591636"/>
              <a:gd name="connsiteY1" fmla="*/ 2850 h 1223090"/>
              <a:gd name="connsiteX2" fmla="*/ 591636 w 591636"/>
              <a:gd name="connsiteY2" fmla="*/ 623070 h 1223090"/>
              <a:gd name="connsiteX3" fmla="*/ 304159 w 591636"/>
              <a:gd name="connsiteY3" fmla="*/ 1222898 h 1223090"/>
              <a:gd name="connsiteX4" fmla="*/ 214 w 591636"/>
              <a:gd name="connsiteY4" fmla="*/ 591122 h 1223090"/>
              <a:gd name="connsiteX0" fmla="*/ 214 w 591636"/>
              <a:gd name="connsiteY0" fmla="*/ 588272 h 1220240"/>
              <a:gd name="connsiteX1" fmla="*/ 262383 w 591636"/>
              <a:gd name="connsiteY1" fmla="*/ 0 h 1220240"/>
              <a:gd name="connsiteX2" fmla="*/ 591636 w 591636"/>
              <a:gd name="connsiteY2" fmla="*/ 620220 h 1220240"/>
              <a:gd name="connsiteX3" fmla="*/ 304159 w 591636"/>
              <a:gd name="connsiteY3" fmla="*/ 1220048 h 1220240"/>
              <a:gd name="connsiteX4" fmla="*/ 214 w 591636"/>
              <a:gd name="connsiteY4" fmla="*/ 588272 h 1220240"/>
              <a:gd name="connsiteX0" fmla="*/ 214 w 591636"/>
              <a:gd name="connsiteY0" fmla="*/ 588272 h 1220254"/>
              <a:gd name="connsiteX1" fmla="*/ 262383 w 591636"/>
              <a:gd name="connsiteY1" fmla="*/ 0 h 1220254"/>
              <a:gd name="connsiteX2" fmla="*/ 591636 w 591636"/>
              <a:gd name="connsiteY2" fmla="*/ 620220 h 1220254"/>
              <a:gd name="connsiteX3" fmla="*/ 304159 w 591636"/>
              <a:gd name="connsiteY3" fmla="*/ 1220048 h 1220254"/>
              <a:gd name="connsiteX4" fmla="*/ 214 w 591636"/>
              <a:gd name="connsiteY4" fmla="*/ 588272 h 1220254"/>
              <a:gd name="connsiteX0" fmla="*/ 214 w 591636"/>
              <a:gd name="connsiteY0" fmla="*/ 588272 h 1209446"/>
              <a:gd name="connsiteX1" fmla="*/ 262383 w 591636"/>
              <a:gd name="connsiteY1" fmla="*/ 0 h 1209446"/>
              <a:gd name="connsiteX2" fmla="*/ 591636 w 591636"/>
              <a:gd name="connsiteY2" fmla="*/ 620220 h 1209446"/>
              <a:gd name="connsiteX3" fmla="*/ 313985 w 591636"/>
              <a:gd name="connsiteY3" fmla="*/ 1209234 h 1209446"/>
              <a:gd name="connsiteX4" fmla="*/ 214 w 591636"/>
              <a:gd name="connsiteY4" fmla="*/ 588272 h 1209446"/>
              <a:gd name="connsiteX0" fmla="*/ 214 w 606253"/>
              <a:gd name="connsiteY0" fmla="*/ 588272 h 1209246"/>
              <a:gd name="connsiteX1" fmla="*/ 262383 w 606253"/>
              <a:gd name="connsiteY1" fmla="*/ 0 h 1209246"/>
              <a:gd name="connsiteX2" fmla="*/ 606253 w 606253"/>
              <a:gd name="connsiteY2" fmla="*/ 601418 h 1209246"/>
              <a:gd name="connsiteX3" fmla="*/ 313985 w 606253"/>
              <a:gd name="connsiteY3" fmla="*/ 1209234 h 1209246"/>
              <a:gd name="connsiteX4" fmla="*/ 214 w 606253"/>
              <a:gd name="connsiteY4" fmla="*/ 588272 h 1209246"/>
              <a:gd name="connsiteX0" fmla="*/ 214 w 606253"/>
              <a:gd name="connsiteY0" fmla="*/ 588272 h 1209246"/>
              <a:gd name="connsiteX1" fmla="*/ 262383 w 606253"/>
              <a:gd name="connsiteY1" fmla="*/ 0 h 1209246"/>
              <a:gd name="connsiteX2" fmla="*/ 606253 w 606253"/>
              <a:gd name="connsiteY2" fmla="*/ 601418 h 1209246"/>
              <a:gd name="connsiteX3" fmla="*/ 313985 w 606253"/>
              <a:gd name="connsiteY3" fmla="*/ 1209234 h 1209246"/>
              <a:gd name="connsiteX4" fmla="*/ 214 w 606253"/>
              <a:gd name="connsiteY4" fmla="*/ 588272 h 1209246"/>
              <a:gd name="connsiteX0" fmla="*/ 0 w 606039"/>
              <a:gd name="connsiteY0" fmla="*/ 588272 h 1209246"/>
              <a:gd name="connsiteX1" fmla="*/ 262169 w 606039"/>
              <a:gd name="connsiteY1" fmla="*/ 0 h 1209246"/>
              <a:gd name="connsiteX2" fmla="*/ 606039 w 606039"/>
              <a:gd name="connsiteY2" fmla="*/ 601418 h 1209246"/>
              <a:gd name="connsiteX3" fmla="*/ 313771 w 606039"/>
              <a:gd name="connsiteY3" fmla="*/ 1209234 h 1209246"/>
              <a:gd name="connsiteX4" fmla="*/ 0 w 606039"/>
              <a:gd name="connsiteY4" fmla="*/ 588272 h 1209246"/>
              <a:gd name="connsiteX0" fmla="*/ 0 w 606039"/>
              <a:gd name="connsiteY0" fmla="*/ 588272 h 1209246"/>
              <a:gd name="connsiteX1" fmla="*/ 262169 w 606039"/>
              <a:gd name="connsiteY1" fmla="*/ 0 h 1209246"/>
              <a:gd name="connsiteX2" fmla="*/ 606039 w 606039"/>
              <a:gd name="connsiteY2" fmla="*/ 601418 h 1209246"/>
              <a:gd name="connsiteX3" fmla="*/ 313771 w 606039"/>
              <a:gd name="connsiteY3" fmla="*/ 1209234 h 1209246"/>
              <a:gd name="connsiteX4" fmla="*/ 0 w 606039"/>
              <a:gd name="connsiteY4" fmla="*/ 588272 h 1209246"/>
              <a:gd name="connsiteX0" fmla="*/ 0 w 606039"/>
              <a:gd name="connsiteY0" fmla="*/ 588272 h 1209246"/>
              <a:gd name="connsiteX1" fmla="*/ 262169 w 606039"/>
              <a:gd name="connsiteY1" fmla="*/ 0 h 1209246"/>
              <a:gd name="connsiteX2" fmla="*/ 606039 w 606039"/>
              <a:gd name="connsiteY2" fmla="*/ 601418 h 1209246"/>
              <a:gd name="connsiteX3" fmla="*/ 313771 w 606039"/>
              <a:gd name="connsiteY3" fmla="*/ 1209234 h 1209246"/>
              <a:gd name="connsiteX4" fmla="*/ 0 w 606039"/>
              <a:gd name="connsiteY4" fmla="*/ 588272 h 1209246"/>
              <a:gd name="connsiteX0" fmla="*/ 0 w 606039"/>
              <a:gd name="connsiteY0" fmla="*/ 588272 h 1209882"/>
              <a:gd name="connsiteX1" fmla="*/ 262169 w 606039"/>
              <a:gd name="connsiteY1" fmla="*/ 0 h 1209882"/>
              <a:gd name="connsiteX2" fmla="*/ 606039 w 606039"/>
              <a:gd name="connsiteY2" fmla="*/ 601418 h 1209882"/>
              <a:gd name="connsiteX3" fmla="*/ 313771 w 606039"/>
              <a:gd name="connsiteY3" fmla="*/ 1209234 h 1209882"/>
              <a:gd name="connsiteX4" fmla="*/ 0 w 606039"/>
              <a:gd name="connsiteY4" fmla="*/ 588272 h 1209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039" h="1209882">
                <a:moveTo>
                  <a:pt x="0" y="588272"/>
                </a:moveTo>
                <a:cubicBezTo>
                  <a:pt x="36608" y="214754"/>
                  <a:pt x="146509" y="24625"/>
                  <a:pt x="262169" y="0"/>
                </a:cubicBezTo>
                <a:cubicBezTo>
                  <a:pt x="453106" y="34881"/>
                  <a:pt x="563645" y="245570"/>
                  <a:pt x="606039" y="601418"/>
                </a:cubicBezTo>
                <a:cubicBezTo>
                  <a:pt x="606039" y="936021"/>
                  <a:pt x="446480" y="1225423"/>
                  <a:pt x="313771" y="1209234"/>
                </a:cubicBezTo>
                <a:cubicBezTo>
                  <a:pt x="213485" y="1197000"/>
                  <a:pt x="36126" y="968652"/>
                  <a:pt x="0" y="588272"/>
                </a:cubicBezTo>
                <a:close/>
              </a:path>
            </a:pathLst>
          </a:custGeom>
          <a:solidFill>
            <a:schemeClr val="accent3"/>
          </a:solidFill>
          <a:ln w="19050">
            <a:solidFill>
              <a:schemeClr val="accent3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BE5F56AC-16FF-89C4-2669-51C5653CF361}"/>
              </a:ext>
            </a:extLst>
          </p:cNvPr>
          <p:cNvSpPr/>
          <p:nvPr/>
        </p:nvSpPr>
        <p:spPr bwMode="auto">
          <a:xfrm>
            <a:off x="4822554" y="3673099"/>
            <a:ext cx="136903" cy="108488"/>
          </a:xfrm>
          <a:prstGeom prst="ellipse">
            <a:avLst/>
          </a:prstGeom>
          <a:solidFill>
            <a:schemeClr val="accent2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896969-A77B-D834-5063-EBB99D5FC7E6}"/>
              </a:ext>
            </a:extLst>
          </p:cNvPr>
          <p:cNvSpPr txBox="1"/>
          <p:nvPr/>
        </p:nvSpPr>
        <p:spPr bwMode="auto">
          <a:xfrm>
            <a:off x="1801772" y="4274706"/>
            <a:ext cx="5315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PLT</a:t>
            </a:r>
          </a:p>
        </p:txBody>
      </p:sp>
      <p:sp>
        <p:nvSpPr>
          <p:cNvPr id="9216" name="Explosion: 14 Points 9215">
            <a:extLst>
              <a:ext uri="{FF2B5EF4-FFF2-40B4-BE49-F238E27FC236}">
                <a16:creationId xmlns:a16="http://schemas.microsoft.com/office/drawing/2014/main" id="{444AFDDA-5F82-6EA2-B015-042EDA45AED8}"/>
              </a:ext>
            </a:extLst>
          </p:cNvPr>
          <p:cNvSpPr/>
          <p:nvPr/>
        </p:nvSpPr>
        <p:spPr bwMode="auto">
          <a:xfrm rot="891744">
            <a:off x="2407258" y="4964889"/>
            <a:ext cx="873535" cy="490780"/>
          </a:xfrm>
          <a:prstGeom prst="irregularSeal2">
            <a:avLst/>
          </a:prstGeom>
          <a:solidFill>
            <a:schemeClr val="accent6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227" name="Straight Arrow Connector 9226">
            <a:extLst>
              <a:ext uri="{FF2B5EF4-FFF2-40B4-BE49-F238E27FC236}">
                <a16:creationId xmlns:a16="http://schemas.microsoft.com/office/drawing/2014/main" id="{B724C264-AA0B-BFCF-CEB4-A7C0ADB362EF}"/>
              </a:ext>
            </a:extLst>
          </p:cNvPr>
          <p:cNvCxnSpPr/>
          <p:nvPr/>
        </p:nvCxnSpPr>
        <p:spPr bwMode="auto">
          <a:xfrm flipH="1">
            <a:off x="2360908" y="3988231"/>
            <a:ext cx="839492" cy="328047"/>
          </a:xfrm>
          <a:prstGeom prst="straightConnector1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229" name="Straight Arrow Connector 9228">
            <a:extLst>
              <a:ext uri="{FF2B5EF4-FFF2-40B4-BE49-F238E27FC236}">
                <a16:creationId xmlns:a16="http://schemas.microsoft.com/office/drawing/2014/main" id="{F711CD0C-1648-8503-B139-6862DED87A6C}"/>
              </a:ext>
            </a:extLst>
          </p:cNvPr>
          <p:cNvCxnSpPr>
            <a:cxnSpLocks/>
          </p:cNvCxnSpPr>
          <p:nvPr/>
        </p:nvCxnSpPr>
        <p:spPr bwMode="auto">
          <a:xfrm>
            <a:off x="2218840" y="4636577"/>
            <a:ext cx="457201" cy="529525"/>
          </a:xfrm>
          <a:prstGeom prst="straightConnector1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232" name="Straight Arrow Connector 9231">
            <a:extLst>
              <a:ext uri="{FF2B5EF4-FFF2-40B4-BE49-F238E27FC236}">
                <a16:creationId xmlns:a16="http://schemas.microsoft.com/office/drawing/2014/main" id="{2DC68902-72AD-246E-2BAC-12DB228DEFBB}"/>
              </a:ext>
            </a:extLst>
          </p:cNvPr>
          <p:cNvCxnSpPr>
            <a:cxnSpLocks/>
          </p:cNvCxnSpPr>
          <p:nvPr/>
        </p:nvCxnSpPr>
        <p:spPr bwMode="auto">
          <a:xfrm>
            <a:off x="3491535" y="4009590"/>
            <a:ext cx="269388" cy="366098"/>
          </a:xfrm>
          <a:prstGeom prst="straightConnector1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234" name="Straight Arrow Connector 9233">
            <a:extLst>
              <a:ext uri="{FF2B5EF4-FFF2-40B4-BE49-F238E27FC236}">
                <a16:creationId xmlns:a16="http://schemas.microsoft.com/office/drawing/2014/main" id="{29BDAB42-11E4-ED16-7B42-8F566FFDA16E}"/>
              </a:ext>
            </a:extLst>
          </p:cNvPr>
          <p:cNvCxnSpPr>
            <a:cxnSpLocks/>
          </p:cNvCxnSpPr>
          <p:nvPr/>
        </p:nvCxnSpPr>
        <p:spPr bwMode="auto">
          <a:xfrm>
            <a:off x="3903732" y="4654709"/>
            <a:ext cx="260932" cy="357759"/>
          </a:xfrm>
          <a:prstGeom prst="straightConnector1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237" name="Rectangle 9236">
            <a:extLst>
              <a:ext uri="{FF2B5EF4-FFF2-40B4-BE49-F238E27FC236}">
                <a16:creationId xmlns:a16="http://schemas.microsoft.com/office/drawing/2014/main" id="{1DFC8C53-F231-819C-E9B1-721A2C599544}"/>
              </a:ext>
            </a:extLst>
          </p:cNvPr>
          <p:cNvSpPr/>
          <p:nvPr/>
        </p:nvSpPr>
        <p:spPr bwMode="auto">
          <a:xfrm rot="20763584">
            <a:off x="2563365" y="3681143"/>
            <a:ext cx="541729" cy="254975"/>
          </a:xfrm>
          <a:custGeom>
            <a:avLst/>
            <a:gdLst>
              <a:gd name="connsiteX0" fmla="*/ 0 w 495946"/>
              <a:gd name="connsiteY0" fmla="*/ 0 h 206644"/>
              <a:gd name="connsiteX1" fmla="*/ 495946 w 495946"/>
              <a:gd name="connsiteY1" fmla="*/ 0 h 206644"/>
              <a:gd name="connsiteX2" fmla="*/ 495946 w 495946"/>
              <a:gd name="connsiteY2" fmla="*/ 206644 h 206644"/>
              <a:gd name="connsiteX3" fmla="*/ 0 w 495946"/>
              <a:gd name="connsiteY3" fmla="*/ 206644 h 206644"/>
              <a:gd name="connsiteX4" fmla="*/ 0 w 495946"/>
              <a:gd name="connsiteY4" fmla="*/ 0 h 206644"/>
              <a:gd name="connsiteX0" fmla="*/ 0 w 495946"/>
              <a:gd name="connsiteY0" fmla="*/ 0 h 223996"/>
              <a:gd name="connsiteX1" fmla="*/ 495946 w 495946"/>
              <a:gd name="connsiteY1" fmla="*/ 0 h 223996"/>
              <a:gd name="connsiteX2" fmla="*/ 495946 w 495946"/>
              <a:gd name="connsiteY2" fmla="*/ 206644 h 223996"/>
              <a:gd name="connsiteX3" fmla="*/ 112796 w 495946"/>
              <a:gd name="connsiteY3" fmla="*/ 223996 h 223996"/>
              <a:gd name="connsiteX4" fmla="*/ 0 w 495946"/>
              <a:gd name="connsiteY4" fmla="*/ 0 h 223996"/>
              <a:gd name="connsiteX0" fmla="*/ 0 w 519166"/>
              <a:gd name="connsiteY0" fmla="*/ 0 h 248390"/>
              <a:gd name="connsiteX1" fmla="*/ 519166 w 519166"/>
              <a:gd name="connsiteY1" fmla="*/ 24394 h 248390"/>
              <a:gd name="connsiteX2" fmla="*/ 519166 w 519166"/>
              <a:gd name="connsiteY2" fmla="*/ 231038 h 248390"/>
              <a:gd name="connsiteX3" fmla="*/ 136016 w 519166"/>
              <a:gd name="connsiteY3" fmla="*/ 248390 h 248390"/>
              <a:gd name="connsiteX4" fmla="*/ 0 w 519166"/>
              <a:gd name="connsiteY4" fmla="*/ 0 h 248390"/>
              <a:gd name="connsiteX0" fmla="*/ 0 w 519166"/>
              <a:gd name="connsiteY0" fmla="*/ 6585 h 254975"/>
              <a:gd name="connsiteX1" fmla="*/ 64855 w 519166"/>
              <a:gd name="connsiteY1" fmla="*/ 580 h 254975"/>
              <a:gd name="connsiteX2" fmla="*/ 519166 w 519166"/>
              <a:gd name="connsiteY2" fmla="*/ 30979 h 254975"/>
              <a:gd name="connsiteX3" fmla="*/ 519166 w 519166"/>
              <a:gd name="connsiteY3" fmla="*/ 237623 h 254975"/>
              <a:gd name="connsiteX4" fmla="*/ 136016 w 519166"/>
              <a:gd name="connsiteY4" fmla="*/ 254975 h 254975"/>
              <a:gd name="connsiteX5" fmla="*/ 0 w 519166"/>
              <a:gd name="connsiteY5" fmla="*/ 6585 h 254975"/>
              <a:gd name="connsiteX0" fmla="*/ 0 w 519166"/>
              <a:gd name="connsiteY0" fmla="*/ 6585 h 254975"/>
              <a:gd name="connsiteX1" fmla="*/ 64855 w 519166"/>
              <a:gd name="connsiteY1" fmla="*/ 580 h 254975"/>
              <a:gd name="connsiteX2" fmla="*/ 291265 w 519166"/>
              <a:gd name="connsiteY2" fmla="*/ 149931 h 254975"/>
              <a:gd name="connsiteX3" fmla="*/ 519166 w 519166"/>
              <a:gd name="connsiteY3" fmla="*/ 30979 h 254975"/>
              <a:gd name="connsiteX4" fmla="*/ 519166 w 519166"/>
              <a:gd name="connsiteY4" fmla="*/ 237623 h 254975"/>
              <a:gd name="connsiteX5" fmla="*/ 136016 w 519166"/>
              <a:gd name="connsiteY5" fmla="*/ 254975 h 254975"/>
              <a:gd name="connsiteX6" fmla="*/ 0 w 519166"/>
              <a:gd name="connsiteY6" fmla="*/ 6585 h 254975"/>
              <a:gd name="connsiteX0" fmla="*/ 0 w 519166"/>
              <a:gd name="connsiteY0" fmla="*/ 6585 h 254975"/>
              <a:gd name="connsiteX1" fmla="*/ 64855 w 519166"/>
              <a:gd name="connsiteY1" fmla="*/ 580 h 254975"/>
              <a:gd name="connsiteX2" fmla="*/ 291265 w 519166"/>
              <a:gd name="connsiteY2" fmla="*/ 149931 h 254975"/>
              <a:gd name="connsiteX3" fmla="*/ 463943 w 519166"/>
              <a:gd name="connsiteY3" fmla="*/ 11816 h 254975"/>
              <a:gd name="connsiteX4" fmla="*/ 519166 w 519166"/>
              <a:gd name="connsiteY4" fmla="*/ 30979 h 254975"/>
              <a:gd name="connsiteX5" fmla="*/ 519166 w 519166"/>
              <a:gd name="connsiteY5" fmla="*/ 237623 h 254975"/>
              <a:gd name="connsiteX6" fmla="*/ 136016 w 519166"/>
              <a:gd name="connsiteY6" fmla="*/ 254975 h 254975"/>
              <a:gd name="connsiteX7" fmla="*/ 0 w 519166"/>
              <a:gd name="connsiteY7" fmla="*/ 6585 h 254975"/>
              <a:gd name="connsiteX0" fmla="*/ 0 w 519166"/>
              <a:gd name="connsiteY0" fmla="*/ 6585 h 254975"/>
              <a:gd name="connsiteX1" fmla="*/ 64855 w 519166"/>
              <a:gd name="connsiteY1" fmla="*/ 580 h 254975"/>
              <a:gd name="connsiteX2" fmla="*/ 291265 w 519166"/>
              <a:gd name="connsiteY2" fmla="*/ 149931 h 254975"/>
              <a:gd name="connsiteX3" fmla="*/ 463943 w 519166"/>
              <a:gd name="connsiteY3" fmla="*/ 11816 h 254975"/>
              <a:gd name="connsiteX4" fmla="*/ 519166 w 519166"/>
              <a:gd name="connsiteY4" fmla="*/ 30979 h 254975"/>
              <a:gd name="connsiteX5" fmla="*/ 519166 w 519166"/>
              <a:gd name="connsiteY5" fmla="*/ 237623 h 254975"/>
              <a:gd name="connsiteX6" fmla="*/ 136016 w 519166"/>
              <a:gd name="connsiteY6" fmla="*/ 254975 h 254975"/>
              <a:gd name="connsiteX7" fmla="*/ 0 w 519166"/>
              <a:gd name="connsiteY7" fmla="*/ 6585 h 254975"/>
              <a:gd name="connsiteX0" fmla="*/ 0 w 519166"/>
              <a:gd name="connsiteY0" fmla="*/ 6585 h 254975"/>
              <a:gd name="connsiteX1" fmla="*/ 64855 w 519166"/>
              <a:gd name="connsiteY1" fmla="*/ 580 h 254975"/>
              <a:gd name="connsiteX2" fmla="*/ 291265 w 519166"/>
              <a:gd name="connsiteY2" fmla="*/ 149931 h 254975"/>
              <a:gd name="connsiteX3" fmla="*/ 463943 w 519166"/>
              <a:gd name="connsiteY3" fmla="*/ 11816 h 254975"/>
              <a:gd name="connsiteX4" fmla="*/ 519166 w 519166"/>
              <a:gd name="connsiteY4" fmla="*/ 30979 h 254975"/>
              <a:gd name="connsiteX5" fmla="*/ 519166 w 519166"/>
              <a:gd name="connsiteY5" fmla="*/ 237623 h 254975"/>
              <a:gd name="connsiteX6" fmla="*/ 136016 w 519166"/>
              <a:gd name="connsiteY6" fmla="*/ 254975 h 254975"/>
              <a:gd name="connsiteX7" fmla="*/ 0 w 519166"/>
              <a:gd name="connsiteY7" fmla="*/ 6585 h 254975"/>
              <a:gd name="connsiteX0" fmla="*/ 0 w 519166"/>
              <a:gd name="connsiteY0" fmla="*/ 6585 h 254975"/>
              <a:gd name="connsiteX1" fmla="*/ 64855 w 519166"/>
              <a:gd name="connsiteY1" fmla="*/ 580 h 254975"/>
              <a:gd name="connsiteX2" fmla="*/ 291265 w 519166"/>
              <a:gd name="connsiteY2" fmla="*/ 149931 h 254975"/>
              <a:gd name="connsiteX3" fmla="*/ 463943 w 519166"/>
              <a:gd name="connsiteY3" fmla="*/ 11816 h 254975"/>
              <a:gd name="connsiteX4" fmla="*/ 519166 w 519166"/>
              <a:gd name="connsiteY4" fmla="*/ 30979 h 254975"/>
              <a:gd name="connsiteX5" fmla="*/ 519166 w 519166"/>
              <a:gd name="connsiteY5" fmla="*/ 237623 h 254975"/>
              <a:gd name="connsiteX6" fmla="*/ 136016 w 519166"/>
              <a:gd name="connsiteY6" fmla="*/ 254975 h 254975"/>
              <a:gd name="connsiteX7" fmla="*/ 0 w 519166"/>
              <a:gd name="connsiteY7" fmla="*/ 6585 h 254975"/>
              <a:gd name="connsiteX0" fmla="*/ 0 w 519166"/>
              <a:gd name="connsiteY0" fmla="*/ 6585 h 254975"/>
              <a:gd name="connsiteX1" fmla="*/ 64855 w 519166"/>
              <a:gd name="connsiteY1" fmla="*/ 580 h 254975"/>
              <a:gd name="connsiteX2" fmla="*/ 291265 w 519166"/>
              <a:gd name="connsiteY2" fmla="*/ 149931 h 254975"/>
              <a:gd name="connsiteX3" fmla="*/ 463943 w 519166"/>
              <a:gd name="connsiteY3" fmla="*/ 11816 h 254975"/>
              <a:gd name="connsiteX4" fmla="*/ 519166 w 519166"/>
              <a:gd name="connsiteY4" fmla="*/ 30979 h 254975"/>
              <a:gd name="connsiteX5" fmla="*/ 519166 w 519166"/>
              <a:gd name="connsiteY5" fmla="*/ 237623 h 254975"/>
              <a:gd name="connsiteX6" fmla="*/ 136016 w 519166"/>
              <a:gd name="connsiteY6" fmla="*/ 254975 h 254975"/>
              <a:gd name="connsiteX7" fmla="*/ 0 w 519166"/>
              <a:gd name="connsiteY7" fmla="*/ 6585 h 254975"/>
              <a:gd name="connsiteX0" fmla="*/ 0 w 541729"/>
              <a:gd name="connsiteY0" fmla="*/ 6585 h 254975"/>
              <a:gd name="connsiteX1" fmla="*/ 64855 w 541729"/>
              <a:gd name="connsiteY1" fmla="*/ 580 h 254975"/>
              <a:gd name="connsiteX2" fmla="*/ 291265 w 541729"/>
              <a:gd name="connsiteY2" fmla="*/ 149931 h 254975"/>
              <a:gd name="connsiteX3" fmla="*/ 463943 w 541729"/>
              <a:gd name="connsiteY3" fmla="*/ 11816 h 254975"/>
              <a:gd name="connsiteX4" fmla="*/ 541729 w 541729"/>
              <a:gd name="connsiteY4" fmla="*/ 36580 h 254975"/>
              <a:gd name="connsiteX5" fmla="*/ 519166 w 541729"/>
              <a:gd name="connsiteY5" fmla="*/ 237623 h 254975"/>
              <a:gd name="connsiteX6" fmla="*/ 136016 w 541729"/>
              <a:gd name="connsiteY6" fmla="*/ 254975 h 254975"/>
              <a:gd name="connsiteX7" fmla="*/ 0 w 541729"/>
              <a:gd name="connsiteY7" fmla="*/ 6585 h 254975"/>
              <a:gd name="connsiteX0" fmla="*/ 0 w 541729"/>
              <a:gd name="connsiteY0" fmla="*/ 6585 h 254975"/>
              <a:gd name="connsiteX1" fmla="*/ 64855 w 541729"/>
              <a:gd name="connsiteY1" fmla="*/ 580 h 254975"/>
              <a:gd name="connsiteX2" fmla="*/ 291265 w 541729"/>
              <a:gd name="connsiteY2" fmla="*/ 149931 h 254975"/>
              <a:gd name="connsiteX3" fmla="*/ 463943 w 541729"/>
              <a:gd name="connsiteY3" fmla="*/ 11816 h 254975"/>
              <a:gd name="connsiteX4" fmla="*/ 541729 w 541729"/>
              <a:gd name="connsiteY4" fmla="*/ 36580 h 254975"/>
              <a:gd name="connsiteX5" fmla="*/ 497226 w 541729"/>
              <a:gd name="connsiteY5" fmla="*/ 229516 h 254975"/>
              <a:gd name="connsiteX6" fmla="*/ 136016 w 541729"/>
              <a:gd name="connsiteY6" fmla="*/ 254975 h 254975"/>
              <a:gd name="connsiteX7" fmla="*/ 0 w 541729"/>
              <a:gd name="connsiteY7" fmla="*/ 6585 h 25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1729" h="254975">
                <a:moveTo>
                  <a:pt x="0" y="6585"/>
                </a:moveTo>
                <a:cubicBezTo>
                  <a:pt x="36245" y="9988"/>
                  <a:pt x="28610" y="-2823"/>
                  <a:pt x="64855" y="580"/>
                </a:cubicBezTo>
                <a:cubicBezTo>
                  <a:pt x="108018" y="87590"/>
                  <a:pt x="160517" y="136993"/>
                  <a:pt x="291265" y="149931"/>
                </a:cubicBezTo>
                <a:cubicBezTo>
                  <a:pt x="422386" y="136345"/>
                  <a:pt x="431341" y="121715"/>
                  <a:pt x="463943" y="11816"/>
                </a:cubicBezTo>
                <a:lnTo>
                  <a:pt x="541729" y="36580"/>
                </a:lnTo>
                <a:lnTo>
                  <a:pt x="497226" y="229516"/>
                </a:lnTo>
                <a:lnTo>
                  <a:pt x="136016" y="254975"/>
                </a:lnTo>
                <a:lnTo>
                  <a:pt x="0" y="6585"/>
                </a:lnTo>
                <a:close/>
              </a:path>
            </a:pathLst>
          </a:custGeom>
          <a:solidFill>
            <a:schemeClr val="tx2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225" name="Straight Connector 9224">
            <a:extLst>
              <a:ext uri="{FF2B5EF4-FFF2-40B4-BE49-F238E27FC236}">
                <a16:creationId xmlns:a16="http://schemas.microsoft.com/office/drawing/2014/main" id="{5FDF0247-3FA3-FD4D-AB0A-204AB146D86C}"/>
              </a:ext>
            </a:extLst>
          </p:cNvPr>
          <p:cNvCxnSpPr/>
          <p:nvPr/>
        </p:nvCxnSpPr>
        <p:spPr bwMode="auto">
          <a:xfrm flipH="1">
            <a:off x="3032502" y="3140990"/>
            <a:ext cx="1332854" cy="508861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650AF48-71F9-493C-9A42-6A006B8B0799}"/>
              </a:ext>
            </a:extLst>
          </p:cNvPr>
          <p:cNvGrpSpPr/>
          <p:nvPr/>
        </p:nvGrpSpPr>
        <p:grpSpPr>
          <a:xfrm>
            <a:off x="1861136" y="2771943"/>
            <a:ext cx="251505" cy="233541"/>
            <a:chOff x="1861136" y="2771943"/>
            <a:chExt cx="251505" cy="233541"/>
          </a:xfrm>
        </p:grpSpPr>
        <p:sp>
          <p:nvSpPr>
            <p:cNvPr id="9239" name="Freeform: Shape 9238">
              <a:extLst>
                <a:ext uri="{FF2B5EF4-FFF2-40B4-BE49-F238E27FC236}">
                  <a16:creationId xmlns:a16="http://schemas.microsoft.com/office/drawing/2014/main" id="{B27D6B78-6117-F617-5B74-91641A655847}"/>
                </a:ext>
              </a:extLst>
            </p:cNvPr>
            <p:cNvSpPr/>
            <p:nvPr/>
          </p:nvSpPr>
          <p:spPr bwMode="auto">
            <a:xfrm>
              <a:off x="1893473" y="2771943"/>
              <a:ext cx="215575" cy="172461"/>
            </a:xfrm>
            <a:custGeom>
              <a:avLst/>
              <a:gdLst>
                <a:gd name="connsiteX0" fmla="*/ 0 w 215575"/>
                <a:gd name="connsiteY0" fmla="*/ 0 h 172461"/>
                <a:gd name="connsiteX1" fmla="*/ 114973 w 215575"/>
                <a:gd name="connsiteY1" fmla="*/ 149107 h 172461"/>
                <a:gd name="connsiteX2" fmla="*/ 215575 w 215575"/>
                <a:gd name="connsiteY2" fmla="*/ 172461 h 172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575" h="172461">
                  <a:moveTo>
                    <a:pt x="0" y="0"/>
                  </a:moveTo>
                  <a:lnTo>
                    <a:pt x="114973" y="149107"/>
                  </a:lnTo>
                  <a:lnTo>
                    <a:pt x="215575" y="172461"/>
                  </a:lnTo>
                </a:path>
              </a:pathLst>
            </a:custGeom>
            <a:noFill/>
            <a:ln w="28575">
              <a:solidFill>
                <a:schemeClr val="accent3">
                  <a:lumMod val="40000"/>
                  <a:lumOff val="60000"/>
                </a:schemeClr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40" name="Freeform: Shape 9239">
              <a:extLst>
                <a:ext uri="{FF2B5EF4-FFF2-40B4-BE49-F238E27FC236}">
                  <a16:creationId xmlns:a16="http://schemas.microsoft.com/office/drawing/2014/main" id="{B957C7D4-20F7-E920-4856-2FC3FBFC40B8}"/>
                </a:ext>
              </a:extLst>
            </p:cNvPr>
            <p:cNvSpPr/>
            <p:nvPr/>
          </p:nvSpPr>
          <p:spPr bwMode="auto">
            <a:xfrm>
              <a:off x="1861136" y="2789908"/>
              <a:ext cx="109585" cy="215576"/>
            </a:xfrm>
            <a:custGeom>
              <a:avLst/>
              <a:gdLst>
                <a:gd name="connsiteX0" fmla="*/ 0 w 109585"/>
                <a:gd name="connsiteY0" fmla="*/ 0 h 215576"/>
                <a:gd name="connsiteX1" fmla="*/ 109585 w 109585"/>
                <a:gd name="connsiteY1" fmla="*/ 141921 h 215576"/>
                <a:gd name="connsiteX2" fmla="*/ 82638 w 109585"/>
                <a:gd name="connsiteY2" fmla="*/ 215576 h 21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85" h="215576">
                  <a:moveTo>
                    <a:pt x="0" y="0"/>
                  </a:moveTo>
                  <a:lnTo>
                    <a:pt x="109585" y="141921"/>
                  </a:lnTo>
                  <a:lnTo>
                    <a:pt x="82638" y="215576"/>
                  </a:lnTo>
                </a:path>
              </a:pathLst>
            </a:custGeom>
            <a:noFill/>
            <a:ln w="28575">
              <a:solidFill>
                <a:schemeClr val="accent3">
                  <a:lumMod val="40000"/>
                  <a:lumOff val="60000"/>
                </a:schemeClr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9242" name="Straight Connector 9241">
              <a:extLst>
                <a:ext uri="{FF2B5EF4-FFF2-40B4-BE49-F238E27FC236}">
                  <a16:creationId xmlns:a16="http://schemas.microsoft.com/office/drawing/2014/main" id="{FC6C3531-84DF-05A8-ED37-D360381CDCA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15632" y="2886916"/>
              <a:ext cx="97009" cy="21559"/>
            </a:xfrm>
            <a:prstGeom prst="line">
              <a:avLst/>
            </a:prstGeom>
            <a:noFill/>
            <a:ln w="28575" cap="flat" cmpd="sng" algn="ctr">
              <a:solidFill>
                <a:schemeClr val="accent3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47" name="Straight Connector 9246">
              <a:extLst>
                <a:ext uri="{FF2B5EF4-FFF2-40B4-BE49-F238E27FC236}">
                  <a16:creationId xmlns:a16="http://schemas.microsoft.com/office/drawing/2014/main" id="{3D970D8A-9B55-F757-3998-224F831109D1}"/>
                </a:ext>
              </a:extLst>
            </p:cNvPr>
            <p:cNvCxnSpPr/>
            <p:nvPr/>
          </p:nvCxnSpPr>
          <p:spPr bwMode="auto">
            <a:xfrm flipH="1">
              <a:off x="1906046" y="2926436"/>
              <a:ext cx="28743" cy="79044"/>
            </a:xfrm>
            <a:prstGeom prst="line">
              <a:avLst/>
            </a:prstGeom>
            <a:noFill/>
            <a:ln w="28575" cap="flat" cmpd="sng" algn="ctr">
              <a:solidFill>
                <a:schemeClr val="accent3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8C4396C5-C174-8644-AD04-8341D0A7BB06}"/>
              </a:ext>
            </a:extLst>
          </p:cNvPr>
          <p:cNvGrpSpPr/>
          <p:nvPr/>
        </p:nvGrpSpPr>
        <p:grpSpPr>
          <a:xfrm rot="2132593">
            <a:off x="2406356" y="2661505"/>
            <a:ext cx="235458" cy="274133"/>
            <a:chOff x="1861136" y="2771943"/>
            <a:chExt cx="251505" cy="233541"/>
          </a:xfrm>
        </p:grpSpPr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697DFC7-C06B-F52E-C98A-DBF71C4F6E55}"/>
                </a:ext>
              </a:extLst>
            </p:cNvPr>
            <p:cNvSpPr/>
            <p:nvPr/>
          </p:nvSpPr>
          <p:spPr bwMode="auto">
            <a:xfrm>
              <a:off x="1893473" y="2771943"/>
              <a:ext cx="215575" cy="172461"/>
            </a:xfrm>
            <a:custGeom>
              <a:avLst/>
              <a:gdLst>
                <a:gd name="connsiteX0" fmla="*/ 0 w 215575"/>
                <a:gd name="connsiteY0" fmla="*/ 0 h 172461"/>
                <a:gd name="connsiteX1" fmla="*/ 114973 w 215575"/>
                <a:gd name="connsiteY1" fmla="*/ 149107 h 172461"/>
                <a:gd name="connsiteX2" fmla="*/ 215575 w 215575"/>
                <a:gd name="connsiteY2" fmla="*/ 172461 h 172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575" h="172461">
                  <a:moveTo>
                    <a:pt x="0" y="0"/>
                  </a:moveTo>
                  <a:lnTo>
                    <a:pt x="114973" y="149107"/>
                  </a:lnTo>
                  <a:lnTo>
                    <a:pt x="215575" y="172461"/>
                  </a:lnTo>
                </a:path>
              </a:pathLst>
            </a:custGeom>
            <a:noFill/>
            <a:ln w="28575">
              <a:solidFill>
                <a:schemeClr val="accent3">
                  <a:lumMod val="40000"/>
                  <a:lumOff val="60000"/>
                </a:schemeClr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18AEE5C6-1785-D59B-3E60-B4D625C7B789}"/>
                </a:ext>
              </a:extLst>
            </p:cNvPr>
            <p:cNvSpPr/>
            <p:nvPr/>
          </p:nvSpPr>
          <p:spPr bwMode="auto">
            <a:xfrm>
              <a:off x="1861136" y="2789908"/>
              <a:ext cx="109585" cy="215576"/>
            </a:xfrm>
            <a:custGeom>
              <a:avLst/>
              <a:gdLst>
                <a:gd name="connsiteX0" fmla="*/ 0 w 109585"/>
                <a:gd name="connsiteY0" fmla="*/ 0 h 215576"/>
                <a:gd name="connsiteX1" fmla="*/ 109585 w 109585"/>
                <a:gd name="connsiteY1" fmla="*/ 141921 h 215576"/>
                <a:gd name="connsiteX2" fmla="*/ 82638 w 109585"/>
                <a:gd name="connsiteY2" fmla="*/ 215576 h 21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85" h="215576">
                  <a:moveTo>
                    <a:pt x="0" y="0"/>
                  </a:moveTo>
                  <a:lnTo>
                    <a:pt x="109585" y="141921"/>
                  </a:lnTo>
                  <a:lnTo>
                    <a:pt x="82638" y="215576"/>
                  </a:lnTo>
                </a:path>
              </a:pathLst>
            </a:custGeom>
            <a:noFill/>
            <a:ln w="28575">
              <a:solidFill>
                <a:schemeClr val="accent3">
                  <a:lumMod val="40000"/>
                  <a:lumOff val="60000"/>
                </a:schemeClr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6F614B50-07D5-2B1E-F2AA-AF3F53B55E1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15632" y="2886916"/>
              <a:ext cx="97009" cy="21559"/>
            </a:xfrm>
            <a:prstGeom prst="line">
              <a:avLst/>
            </a:prstGeom>
            <a:noFill/>
            <a:ln w="28575" cap="flat" cmpd="sng" algn="ctr">
              <a:solidFill>
                <a:schemeClr val="accent3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FD05A5CC-62D7-44E5-A58B-5C409516AB8F}"/>
                </a:ext>
              </a:extLst>
            </p:cNvPr>
            <p:cNvCxnSpPr/>
            <p:nvPr/>
          </p:nvCxnSpPr>
          <p:spPr bwMode="auto">
            <a:xfrm flipH="1">
              <a:off x="1906046" y="2926436"/>
              <a:ext cx="28743" cy="79044"/>
            </a:xfrm>
            <a:prstGeom prst="line">
              <a:avLst/>
            </a:prstGeom>
            <a:noFill/>
            <a:ln w="28575" cap="flat" cmpd="sng" algn="ctr">
              <a:solidFill>
                <a:schemeClr val="accent3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02A61FE-C9CA-16DB-7254-E69A84561680}"/>
              </a:ext>
            </a:extLst>
          </p:cNvPr>
          <p:cNvGrpSpPr/>
          <p:nvPr/>
        </p:nvGrpSpPr>
        <p:grpSpPr>
          <a:xfrm rot="4946487">
            <a:off x="2943317" y="2823881"/>
            <a:ext cx="229766" cy="285443"/>
            <a:chOff x="1861136" y="2771943"/>
            <a:chExt cx="251505" cy="233541"/>
          </a:xfrm>
        </p:grpSpPr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FBE6E3DE-7AB8-69CF-7D50-33664A1548BF}"/>
                </a:ext>
              </a:extLst>
            </p:cNvPr>
            <p:cNvSpPr/>
            <p:nvPr/>
          </p:nvSpPr>
          <p:spPr bwMode="auto">
            <a:xfrm>
              <a:off x="1893473" y="2771943"/>
              <a:ext cx="215575" cy="172461"/>
            </a:xfrm>
            <a:custGeom>
              <a:avLst/>
              <a:gdLst>
                <a:gd name="connsiteX0" fmla="*/ 0 w 215575"/>
                <a:gd name="connsiteY0" fmla="*/ 0 h 172461"/>
                <a:gd name="connsiteX1" fmla="*/ 114973 w 215575"/>
                <a:gd name="connsiteY1" fmla="*/ 149107 h 172461"/>
                <a:gd name="connsiteX2" fmla="*/ 215575 w 215575"/>
                <a:gd name="connsiteY2" fmla="*/ 172461 h 172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575" h="172461">
                  <a:moveTo>
                    <a:pt x="0" y="0"/>
                  </a:moveTo>
                  <a:lnTo>
                    <a:pt x="114973" y="149107"/>
                  </a:lnTo>
                  <a:lnTo>
                    <a:pt x="215575" y="172461"/>
                  </a:lnTo>
                </a:path>
              </a:pathLst>
            </a:custGeom>
            <a:noFill/>
            <a:ln w="28575">
              <a:solidFill>
                <a:schemeClr val="accent3">
                  <a:lumMod val="40000"/>
                  <a:lumOff val="60000"/>
                </a:schemeClr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C1C5F3FF-2C55-908C-11A5-714FED296517}"/>
                </a:ext>
              </a:extLst>
            </p:cNvPr>
            <p:cNvSpPr/>
            <p:nvPr/>
          </p:nvSpPr>
          <p:spPr bwMode="auto">
            <a:xfrm>
              <a:off x="1861136" y="2789908"/>
              <a:ext cx="109585" cy="215576"/>
            </a:xfrm>
            <a:custGeom>
              <a:avLst/>
              <a:gdLst>
                <a:gd name="connsiteX0" fmla="*/ 0 w 109585"/>
                <a:gd name="connsiteY0" fmla="*/ 0 h 215576"/>
                <a:gd name="connsiteX1" fmla="*/ 109585 w 109585"/>
                <a:gd name="connsiteY1" fmla="*/ 141921 h 215576"/>
                <a:gd name="connsiteX2" fmla="*/ 82638 w 109585"/>
                <a:gd name="connsiteY2" fmla="*/ 215576 h 21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85" h="215576">
                  <a:moveTo>
                    <a:pt x="0" y="0"/>
                  </a:moveTo>
                  <a:lnTo>
                    <a:pt x="109585" y="141921"/>
                  </a:lnTo>
                  <a:lnTo>
                    <a:pt x="82638" y="215576"/>
                  </a:lnTo>
                </a:path>
              </a:pathLst>
            </a:custGeom>
            <a:noFill/>
            <a:ln w="28575">
              <a:solidFill>
                <a:schemeClr val="accent3">
                  <a:lumMod val="40000"/>
                  <a:lumOff val="60000"/>
                </a:schemeClr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0E4762AD-C4AE-469C-EAD0-73DDDAA34BD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15632" y="2886916"/>
              <a:ext cx="97009" cy="21559"/>
            </a:xfrm>
            <a:prstGeom prst="line">
              <a:avLst/>
            </a:prstGeom>
            <a:noFill/>
            <a:ln w="28575" cap="flat" cmpd="sng" algn="ctr">
              <a:solidFill>
                <a:schemeClr val="accent3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699CDACF-9C97-1420-6B8C-8D4E11BE7F23}"/>
                </a:ext>
              </a:extLst>
            </p:cNvPr>
            <p:cNvCxnSpPr/>
            <p:nvPr/>
          </p:nvCxnSpPr>
          <p:spPr bwMode="auto">
            <a:xfrm flipH="1">
              <a:off x="1906046" y="2926436"/>
              <a:ext cx="28743" cy="79044"/>
            </a:xfrm>
            <a:prstGeom prst="line">
              <a:avLst/>
            </a:prstGeom>
            <a:noFill/>
            <a:ln w="28575" cap="flat" cmpd="sng" algn="ctr">
              <a:solidFill>
                <a:schemeClr val="accent3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C7E93084-6B0E-4609-691D-6338BB7235F7}"/>
              </a:ext>
            </a:extLst>
          </p:cNvPr>
          <p:cNvGrpSpPr/>
          <p:nvPr/>
        </p:nvGrpSpPr>
        <p:grpSpPr>
          <a:xfrm rot="11106157">
            <a:off x="2603786" y="3499510"/>
            <a:ext cx="265166" cy="278098"/>
            <a:chOff x="1861136" y="2771943"/>
            <a:chExt cx="251505" cy="233541"/>
          </a:xfrm>
        </p:grpSpPr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93C48806-2D92-AC54-3FAC-F3A80461F464}"/>
                </a:ext>
              </a:extLst>
            </p:cNvPr>
            <p:cNvSpPr/>
            <p:nvPr/>
          </p:nvSpPr>
          <p:spPr bwMode="auto">
            <a:xfrm>
              <a:off x="1893473" y="2771943"/>
              <a:ext cx="215575" cy="172461"/>
            </a:xfrm>
            <a:custGeom>
              <a:avLst/>
              <a:gdLst>
                <a:gd name="connsiteX0" fmla="*/ 0 w 215575"/>
                <a:gd name="connsiteY0" fmla="*/ 0 h 172461"/>
                <a:gd name="connsiteX1" fmla="*/ 114973 w 215575"/>
                <a:gd name="connsiteY1" fmla="*/ 149107 h 172461"/>
                <a:gd name="connsiteX2" fmla="*/ 215575 w 215575"/>
                <a:gd name="connsiteY2" fmla="*/ 172461 h 172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575" h="172461">
                  <a:moveTo>
                    <a:pt x="0" y="0"/>
                  </a:moveTo>
                  <a:lnTo>
                    <a:pt x="114973" y="149107"/>
                  </a:lnTo>
                  <a:lnTo>
                    <a:pt x="215575" y="172461"/>
                  </a:lnTo>
                </a:path>
              </a:pathLst>
            </a:custGeom>
            <a:noFill/>
            <a:ln w="28575">
              <a:solidFill>
                <a:schemeClr val="accent3">
                  <a:lumMod val="40000"/>
                  <a:lumOff val="60000"/>
                </a:schemeClr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A0DAC281-6046-3F15-70D3-3E16D439CA09}"/>
                </a:ext>
              </a:extLst>
            </p:cNvPr>
            <p:cNvSpPr/>
            <p:nvPr/>
          </p:nvSpPr>
          <p:spPr bwMode="auto">
            <a:xfrm>
              <a:off x="1861136" y="2789908"/>
              <a:ext cx="109585" cy="215576"/>
            </a:xfrm>
            <a:custGeom>
              <a:avLst/>
              <a:gdLst>
                <a:gd name="connsiteX0" fmla="*/ 0 w 109585"/>
                <a:gd name="connsiteY0" fmla="*/ 0 h 215576"/>
                <a:gd name="connsiteX1" fmla="*/ 109585 w 109585"/>
                <a:gd name="connsiteY1" fmla="*/ 141921 h 215576"/>
                <a:gd name="connsiteX2" fmla="*/ 82638 w 109585"/>
                <a:gd name="connsiteY2" fmla="*/ 215576 h 21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85" h="215576">
                  <a:moveTo>
                    <a:pt x="0" y="0"/>
                  </a:moveTo>
                  <a:lnTo>
                    <a:pt x="109585" y="141921"/>
                  </a:lnTo>
                  <a:lnTo>
                    <a:pt x="82638" y="215576"/>
                  </a:lnTo>
                </a:path>
              </a:pathLst>
            </a:custGeom>
            <a:noFill/>
            <a:ln w="28575">
              <a:solidFill>
                <a:schemeClr val="accent3">
                  <a:lumMod val="40000"/>
                  <a:lumOff val="60000"/>
                </a:schemeClr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F0E8006-DE68-F93A-A39B-A47045466F3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15632" y="2886916"/>
              <a:ext cx="97009" cy="21559"/>
            </a:xfrm>
            <a:prstGeom prst="line">
              <a:avLst/>
            </a:prstGeom>
            <a:noFill/>
            <a:ln w="28575" cap="flat" cmpd="sng" algn="ctr">
              <a:solidFill>
                <a:schemeClr val="accent3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71B8B72E-B64E-1DAD-1360-134CECAC0795}"/>
                </a:ext>
              </a:extLst>
            </p:cNvPr>
            <p:cNvCxnSpPr/>
            <p:nvPr/>
          </p:nvCxnSpPr>
          <p:spPr bwMode="auto">
            <a:xfrm flipH="1">
              <a:off x="1906046" y="2926436"/>
              <a:ext cx="28743" cy="79044"/>
            </a:xfrm>
            <a:prstGeom prst="line">
              <a:avLst/>
            </a:prstGeom>
            <a:noFill/>
            <a:ln w="28575" cap="flat" cmpd="sng" algn="ctr">
              <a:solidFill>
                <a:schemeClr val="accent3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6E1F852F-2CC3-5457-CBFA-66ECA2AB3FFA}"/>
              </a:ext>
            </a:extLst>
          </p:cNvPr>
          <p:cNvGrpSpPr/>
          <p:nvPr/>
        </p:nvGrpSpPr>
        <p:grpSpPr>
          <a:xfrm rot="17276706">
            <a:off x="1576986" y="3084778"/>
            <a:ext cx="232900" cy="310901"/>
            <a:chOff x="1861136" y="2771943"/>
            <a:chExt cx="251505" cy="233541"/>
          </a:xfrm>
        </p:grpSpPr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3423B73B-23B8-20CE-151E-6AEB47EA70E6}"/>
                </a:ext>
              </a:extLst>
            </p:cNvPr>
            <p:cNvSpPr/>
            <p:nvPr/>
          </p:nvSpPr>
          <p:spPr bwMode="auto">
            <a:xfrm>
              <a:off x="1893473" y="2771943"/>
              <a:ext cx="215575" cy="172461"/>
            </a:xfrm>
            <a:custGeom>
              <a:avLst/>
              <a:gdLst>
                <a:gd name="connsiteX0" fmla="*/ 0 w 215575"/>
                <a:gd name="connsiteY0" fmla="*/ 0 h 172461"/>
                <a:gd name="connsiteX1" fmla="*/ 114973 w 215575"/>
                <a:gd name="connsiteY1" fmla="*/ 149107 h 172461"/>
                <a:gd name="connsiteX2" fmla="*/ 215575 w 215575"/>
                <a:gd name="connsiteY2" fmla="*/ 172461 h 172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575" h="172461">
                  <a:moveTo>
                    <a:pt x="0" y="0"/>
                  </a:moveTo>
                  <a:lnTo>
                    <a:pt x="114973" y="149107"/>
                  </a:lnTo>
                  <a:lnTo>
                    <a:pt x="215575" y="172461"/>
                  </a:lnTo>
                </a:path>
              </a:pathLst>
            </a:custGeom>
            <a:noFill/>
            <a:ln w="28575">
              <a:solidFill>
                <a:schemeClr val="accent3">
                  <a:lumMod val="40000"/>
                  <a:lumOff val="60000"/>
                </a:schemeClr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A51B383-6E32-523B-4898-F482D3ECB591}"/>
                </a:ext>
              </a:extLst>
            </p:cNvPr>
            <p:cNvSpPr/>
            <p:nvPr/>
          </p:nvSpPr>
          <p:spPr bwMode="auto">
            <a:xfrm>
              <a:off x="1861136" y="2789908"/>
              <a:ext cx="109585" cy="215576"/>
            </a:xfrm>
            <a:custGeom>
              <a:avLst/>
              <a:gdLst>
                <a:gd name="connsiteX0" fmla="*/ 0 w 109585"/>
                <a:gd name="connsiteY0" fmla="*/ 0 h 215576"/>
                <a:gd name="connsiteX1" fmla="*/ 109585 w 109585"/>
                <a:gd name="connsiteY1" fmla="*/ 141921 h 215576"/>
                <a:gd name="connsiteX2" fmla="*/ 82638 w 109585"/>
                <a:gd name="connsiteY2" fmla="*/ 215576 h 21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85" h="215576">
                  <a:moveTo>
                    <a:pt x="0" y="0"/>
                  </a:moveTo>
                  <a:lnTo>
                    <a:pt x="109585" y="141921"/>
                  </a:lnTo>
                  <a:lnTo>
                    <a:pt x="82638" y="215576"/>
                  </a:lnTo>
                </a:path>
              </a:pathLst>
            </a:custGeom>
            <a:noFill/>
            <a:ln w="28575">
              <a:solidFill>
                <a:schemeClr val="accent3">
                  <a:lumMod val="40000"/>
                  <a:lumOff val="60000"/>
                </a:schemeClr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99C484F1-DB90-04FE-22EA-AB29E0F6215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15632" y="2886916"/>
              <a:ext cx="97009" cy="21559"/>
            </a:xfrm>
            <a:prstGeom prst="line">
              <a:avLst/>
            </a:prstGeom>
            <a:noFill/>
            <a:ln w="28575" cap="flat" cmpd="sng" algn="ctr">
              <a:solidFill>
                <a:schemeClr val="accent3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50F6A46A-B0F6-A5FA-FE6C-49C6469ACE80}"/>
                </a:ext>
              </a:extLst>
            </p:cNvPr>
            <p:cNvCxnSpPr/>
            <p:nvPr/>
          </p:nvCxnSpPr>
          <p:spPr bwMode="auto">
            <a:xfrm flipH="1">
              <a:off x="1906046" y="2926436"/>
              <a:ext cx="28743" cy="79044"/>
            </a:xfrm>
            <a:prstGeom prst="line">
              <a:avLst/>
            </a:prstGeom>
            <a:noFill/>
            <a:ln w="28575" cap="flat" cmpd="sng" algn="ctr">
              <a:solidFill>
                <a:schemeClr val="accent3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9" name="Oval 58">
            <a:extLst>
              <a:ext uri="{FF2B5EF4-FFF2-40B4-BE49-F238E27FC236}">
                <a16:creationId xmlns:a16="http://schemas.microsoft.com/office/drawing/2014/main" id="{788EBD78-74F4-A228-B981-79CBA124092E}"/>
              </a:ext>
            </a:extLst>
          </p:cNvPr>
          <p:cNvSpPr/>
          <p:nvPr/>
        </p:nvSpPr>
        <p:spPr bwMode="auto">
          <a:xfrm>
            <a:off x="7939377" y="3766930"/>
            <a:ext cx="210710" cy="153063"/>
          </a:xfrm>
          <a:prstGeom prst="ellipse">
            <a:avLst/>
          </a:prstGeom>
          <a:solidFill>
            <a:schemeClr val="accent2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178CD01E-CFC0-3674-2F02-D0CDED19E600}"/>
              </a:ext>
            </a:extLst>
          </p:cNvPr>
          <p:cNvSpPr/>
          <p:nvPr/>
        </p:nvSpPr>
        <p:spPr bwMode="auto">
          <a:xfrm>
            <a:off x="8965095" y="3737112"/>
            <a:ext cx="210710" cy="153063"/>
          </a:xfrm>
          <a:prstGeom prst="ellipse">
            <a:avLst/>
          </a:prstGeom>
          <a:solidFill>
            <a:schemeClr val="accent2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0D2FA340-EC97-6D54-9CED-082D0E2856B4}"/>
              </a:ext>
            </a:extLst>
          </p:cNvPr>
          <p:cNvSpPr/>
          <p:nvPr/>
        </p:nvSpPr>
        <p:spPr bwMode="auto">
          <a:xfrm>
            <a:off x="7837997" y="4067091"/>
            <a:ext cx="210710" cy="153063"/>
          </a:xfrm>
          <a:prstGeom prst="ellipse">
            <a:avLst/>
          </a:prstGeom>
          <a:solidFill>
            <a:schemeClr val="accent2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CD7DBD90-713D-5E43-50BE-069A59DDE427}"/>
              </a:ext>
            </a:extLst>
          </p:cNvPr>
          <p:cNvSpPr/>
          <p:nvPr/>
        </p:nvSpPr>
        <p:spPr bwMode="auto">
          <a:xfrm>
            <a:off x="7496090" y="4081007"/>
            <a:ext cx="210710" cy="153063"/>
          </a:xfrm>
          <a:prstGeom prst="ellipse">
            <a:avLst/>
          </a:prstGeom>
          <a:solidFill>
            <a:schemeClr val="accent2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B1B84D43-AEBF-48AE-8D7E-12CB58AAE287}"/>
              </a:ext>
            </a:extLst>
          </p:cNvPr>
          <p:cNvSpPr/>
          <p:nvPr/>
        </p:nvSpPr>
        <p:spPr bwMode="auto">
          <a:xfrm>
            <a:off x="7030939" y="4335449"/>
            <a:ext cx="210710" cy="153063"/>
          </a:xfrm>
          <a:prstGeom prst="ellipse">
            <a:avLst/>
          </a:prstGeom>
          <a:solidFill>
            <a:schemeClr val="accent2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0AB4B20F-0A13-F6ED-F528-17746B1226B6}"/>
              </a:ext>
            </a:extLst>
          </p:cNvPr>
          <p:cNvSpPr/>
          <p:nvPr/>
        </p:nvSpPr>
        <p:spPr bwMode="auto">
          <a:xfrm>
            <a:off x="7450370" y="4794637"/>
            <a:ext cx="210710" cy="153063"/>
          </a:xfrm>
          <a:prstGeom prst="ellipse">
            <a:avLst/>
          </a:prstGeom>
          <a:solidFill>
            <a:schemeClr val="accent2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26448A87-7B5C-45FB-A0C7-0CEDB2F1BF50}"/>
              </a:ext>
            </a:extLst>
          </p:cNvPr>
          <p:cNvSpPr/>
          <p:nvPr/>
        </p:nvSpPr>
        <p:spPr bwMode="auto">
          <a:xfrm>
            <a:off x="7810167" y="5440680"/>
            <a:ext cx="210710" cy="153063"/>
          </a:xfrm>
          <a:prstGeom prst="ellipse">
            <a:avLst/>
          </a:prstGeom>
          <a:solidFill>
            <a:schemeClr val="accent2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AD645CD0-BB30-DD17-E8EF-22471E6214D5}"/>
              </a:ext>
            </a:extLst>
          </p:cNvPr>
          <p:cNvSpPr/>
          <p:nvPr/>
        </p:nvSpPr>
        <p:spPr bwMode="auto">
          <a:xfrm>
            <a:off x="9221523" y="5200153"/>
            <a:ext cx="210710" cy="153063"/>
          </a:xfrm>
          <a:prstGeom prst="ellipse">
            <a:avLst/>
          </a:prstGeom>
          <a:solidFill>
            <a:schemeClr val="accent2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A85C912E-0727-6AE8-5CB7-474E072F3D52}"/>
              </a:ext>
            </a:extLst>
          </p:cNvPr>
          <p:cNvSpPr/>
          <p:nvPr/>
        </p:nvSpPr>
        <p:spPr bwMode="auto">
          <a:xfrm>
            <a:off x="9569393" y="5269727"/>
            <a:ext cx="210710" cy="153063"/>
          </a:xfrm>
          <a:prstGeom prst="ellipse">
            <a:avLst/>
          </a:prstGeom>
          <a:solidFill>
            <a:schemeClr val="accent2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8B4FD537-A646-45A5-191E-69FCEEF5C9E0}"/>
              </a:ext>
            </a:extLst>
          </p:cNvPr>
          <p:cNvSpPr/>
          <p:nvPr/>
        </p:nvSpPr>
        <p:spPr bwMode="auto">
          <a:xfrm>
            <a:off x="9392476" y="5418813"/>
            <a:ext cx="210710" cy="153063"/>
          </a:xfrm>
          <a:prstGeom prst="ellipse">
            <a:avLst/>
          </a:prstGeom>
          <a:solidFill>
            <a:schemeClr val="accent2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5CBF4650-5870-37D4-84EB-39423571886A}"/>
              </a:ext>
            </a:extLst>
          </p:cNvPr>
          <p:cNvSpPr/>
          <p:nvPr/>
        </p:nvSpPr>
        <p:spPr bwMode="auto">
          <a:xfrm>
            <a:off x="9819859" y="5094798"/>
            <a:ext cx="210710" cy="153063"/>
          </a:xfrm>
          <a:prstGeom prst="ellipse">
            <a:avLst/>
          </a:prstGeom>
          <a:solidFill>
            <a:schemeClr val="accent2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63992543-F49E-FEFE-272D-5C90D2E34C5D}"/>
              </a:ext>
            </a:extLst>
          </p:cNvPr>
          <p:cNvSpPr/>
          <p:nvPr/>
        </p:nvSpPr>
        <p:spPr bwMode="auto">
          <a:xfrm>
            <a:off x="10493732" y="4872161"/>
            <a:ext cx="210710" cy="153063"/>
          </a:xfrm>
          <a:prstGeom prst="ellipse">
            <a:avLst/>
          </a:prstGeom>
          <a:solidFill>
            <a:schemeClr val="accent2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6206DFD8-1DC4-C91B-7B93-10422CB432B7}"/>
              </a:ext>
            </a:extLst>
          </p:cNvPr>
          <p:cNvSpPr/>
          <p:nvPr/>
        </p:nvSpPr>
        <p:spPr bwMode="auto">
          <a:xfrm>
            <a:off x="10394340" y="4550132"/>
            <a:ext cx="210710" cy="153063"/>
          </a:xfrm>
          <a:prstGeom prst="ellipse">
            <a:avLst/>
          </a:prstGeom>
          <a:solidFill>
            <a:schemeClr val="accent2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8A417C23-7EB5-9CB6-0CB6-C24BBD2CBBDF}"/>
              </a:ext>
            </a:extLst>
          </p:cNvPr>
          <p:cNvSpPr/>
          <p:nvPr/>
        </p:nvSpPr>
        <p:spPr bwMode="auto">
          <a:xfrm>
            <a:off x="7726678" y="3502550"/>
            <a:ext cx="204748" cy="190831"/>
          </a:xfrm>
          <a:prstGeom prst="ellipse">
            <a:avLst/>
          </a:prstGeom>
          <a:solidFill>
            <a:schemeClr val="accent2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1DB2FEB3-7004-74C1-6562-EF3C6BDCB9CE}"/>
              </a:ext>
            </a:extLst>
          </p:cNvPr>
          <p:cNvSpPr/>
          <p:nvPr/>
        </p:nvSpPr>
        <p:spPr bwMode="auto">
          <a:xfrm>
            <a:off x="8134184" y="3464782"/>
            <a:ext cx="127221" cy="95416"/>
          </a:xfrm>
          <a:prstGeom prst="ellipse">
            <a:avLst/>
          </a:prstGeom>
          <a:solidFill>
            <a:schemeClr val="accent2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433700F7-24C2-6E8E-8CBD-463A2FD6F369}"/>
              </a:ext>
            </a:extLst>
          </p:cNvPr>
          <p:cNvSpPr/>
          <p:nvPr/>
        </p:nvSpPr>
        <p:spPr bwMode="auto">
          <a:xfrm>
            <a:off x="8501932" y="3665553"/>
            <a:ext cx="127221" cy="95416"/>
          </a:xfrm>
          <a:prstGeom prst="ellipse">
            <a:avLst/>
          </a:prstGeom>
          <a:solidFill>
            <a:schemeClr val="accent2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7F370B11-4E56-C28A-AB11-12A035D2AFE9}"/>
              </a:ext>
            </a:extLst>
          </p:cNvPr>
          <p:cNvSpPr/>
          <p:nvPr/>
        </p:nvSpPr>
        <p:spPr bwMode="auto">
          <a:xfrm>
            <a:off x="8247490" y="3906080"/>
            <a:ext cx="127221" cy="95416"/>
          </a:xfrm>
          <a:prstGeom prst="ellipse">
            <a:avLst/>
          </a:prstGeom>
          <a:solidFill>
            <a:schemeClr val="accent2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6AC4404F-CC98-5E79-439B-3AD70CFC9A51}"/>
              </a:ext>
            </a:extLst>
          </p:cNvPr>
          <p:cNvSpPr/>
          <p:nvPr/>
        </p:nvSpPr>
        <p:spPr bwMode="auto">
          <a:xfrm>
            <a:off x="8812033" y="3532369"/>
            <a:ext cx="127221" cy="95416"/>
          </a:xfrm>
          <a:prstGeom prst="ellipse">
            <a:avLst/>
          </a:prstGeom>
          <a:solidFill>
            <a:schemeClr val="accent2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A086F705-0CAA-043E-7DE2-A6AAA2051620}"/>
              </a:ext>
            </a:extLst>
          </p:cNvPr>
          <p:cNvSpPr/>
          <p:nvPr/>
        </p:nvSpPr>
        <p:spPr bwMode="auto">
          <a:xfrm>
            <a:off x="9263269" y="3506527"/>
            <a:ext cx="127221" cy="95416"/>
          </a:xfrm>
          <a:prstGeom prst="ellipse">
            <a:avLst/>
          </a:prstGeom>
          <a:solidFill>
            <a:schemeClr val="accent2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EBD4F13E-8E21-D825-238D-758D8E53ADEA}"/>
              </a:ext>
            </a:extLst>
          </p:cNvPr>
          <p:cNvSpPr/>
          <p:nvPr/>
        </p:nvSpPr>
        <p:spPr bwMode="auto">
          <a:xfrm>
            <a:off x="10177669" y="3673504"/>
            <a:ext cx="127221" cy="95416"/>
          </a:xfrm>
          <a:prstGeom prst="ellipse">
            <a:avLst/>
          </a:prstGeom>
          <a:solidFill>
            <a:schemeClr val="accent2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D31BFE1E-9DF6-1A63-D806-1493082DE161}"/>
              </a:ext>
            </a:extLst>
          </p:cNvPr>
          <p:cNvSpPr/>
          <p:nvPr/>
        </p:nvSpPr>
        <p:spPr bwMode="auto">
          <a:xfrm>
            <a:off x="7426518" y="3681455"/>
            <a:ext cx="127221" cy="95416"/>
          </a:xfrm>
          <a:prstGeom prst="ellipse">
            <a:avLst/>
          </a:prstGeom>
          <a:solidFill>
            <a:schemeClr val="accent2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A867F0B4-5458-D90D-B6B5-CFD92E48341D}"/>
              </a:ext>
            </a:extLst>
          </p:cNvPr>
          <p:cNvSpPr/>
          <p:nvPr/>
        </p:nvSpPr>
        <p:spPr bwMode="auto">
          <a:xfrm>
            <a:off x="7625301" y="3800724"/>
            <a:ext cx="127221" cy="95416"/>
          </a:xfrm>
          <a:prstGeom prst="ellipse">
            <a:avLst/>
          </a:prstGeom>
          <a:solidFill>
            <a:schemeClr val="accent2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6683C3A8-9C72-E93A-42F7-EB565BC18ACB}"/>
              </a:ext>
            </a:extLst>
          </p:cNvPr>
          <p:cNvSpPr/>
          <p:nvPr/>
        </p:nvSpPr>
        <p:spPr bwMode="auto">
          <a:xfrm>
            <a:off x="7684936" y="4401048"/>
            <a:ext cx="127221" cy="95416"/>
          </a:xfrm>
          <a:prstGeom prst="ellipse">
            <a:avLst/>
          </a:prstGeom>
          <a:solidFill>
            <a:schemeClr val="accent2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B052BC57-CB8E-E1B0-A4A0-83D69A40324D}"/>
              </a:ext>
            </a:extLst>
          </p:cNvPr>
          <p:cNvSpPr/>
          <p:nvPr/>
        </p:nvSpPr>
        <p:spPr bwMode="auto">
          <a:xfrm>
            <a:off x="7158163" y="3910054"/>
            <a:ext cx="161014" cy="178904"/>
          </a:xfrm>
          <a:prstGeom prst="ellipse">
            <a:avLst/>
          </a:prstGeom>
          <a:solidFill>
            <a:schemeClr val="accent2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707E32FF-816D-AD07-B46D-2172195723E6}"/>
              </a:ext>
            </a:extLst>
          </p:cNvPr>
          <p:cNvSpPr/>
          <p:nvPr/>
        </p:nvSpPr>
        <p:spPr bwMode="auto">
          <a:xfrm>
            <a:off x="7341043" y="4420925"/>
            <a:ext cx="161014" cy="178904"/>
          </a:xfrm>
          <a:prstGeom prst="ellipse">
            <a:avLst/>
          </a:prstGeom>
          <a:solidFill>
            <a:schemeClr val="accent2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93B4BC89-974C-E4F6-9DC0-C7D876EACD20}"/>
              </a:ext>
            </a:extLst>
          </p:cNvPr>
          <p:cNvSpPr/>
          <p:nvPr/>
        </p:nvSpPr>
        <p:spPr bwMode="auto">
          <a:xfrm>
            <a:off x="7680962" y="5043114"/>
            <a:ext cx="161014" cy="178904"/>
          </a:xfrm>
          <a:prstGeom prst="ellipse">
            <a:avLst/>
          </a:prstGeom>
          <a:solidFill>
            <a:schemeClr val="accent2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FABC40E2-3EA5-3C84-7142-B169C9111B06}"/>
              </a:ext>
            </a:extLst>
          </p:cNvPr>
          <p:cNvSpPr/>
          <p:nvPr/>
        </p:nvSpPr>
        <p:spPr bwMode="auto">
          <a:xfrm>
            <a:off x="7927453" y="5200153"/>
            <a:ext cx="161014" cy="178904"/>
          </a:xfrm>
          <a:prstGeom prst="ellipse">
            <a:avLst/>
          </a:prstGeom>
          <a:solidFill>
            <a:schemeClr val="accent2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32967406-7B8F-CDB2-7A64-DAC3C7A6A01A}"/>
              </a:ext>
            </a:extLst>
          </p:cNvPr>
          <p:cNvSpPr/>
          <p:nvPr/>
        </p:nvSpPr>
        <p:spPr bwMode="auto">
          <a:xfrm>
            <a:off x="8891549" y="3250096"/>
            <a:ext cx="161014" cy="178904"/>
          </a:xfrm>
          <a:prstGeom prst="ellipse">
            <a:avLst/>
          </a:prstGeom>
          <a:solidFill>
            <a:schemeClr val="accent2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ADFFD7EF-0220-E8DF-7176-8D6890E6E449}"/>
              </a:ext>
            </a:extLst>
          </p:cNvPr>
          <p:cNvSpPr/>
          <p:nvPr/>
        </p:nvSpPr>
        <p:spPr bwMode="auto">
          <a:xfrm>
            <a:off x="9569397" y="3673503"/>
            <a:ext cx="161014" cy="178904"/>
          </a:xfrm>
          <a:prstGeom prst="ellipse">
            <a:avLst/>
          </a:prstGeom>
          <a:solidFill>
            <a:schemeClr val="accent2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2A2FD117-FD36-0E5C-72F7-C2E87CC2DAD8}"/>
              </a:ext>
            </a:extLst>
          </p:cNvPr>
          <p:cNvSpPr/>
          <p:nvPr/>
        </p:nvSpPr>
        <p:spPr bwMode="auto">
          <a:xfrm>
            <a:off x="10215441" y="4015409"/>
            <a:ext cx="161014" cy="178904"/>
          </a:xfrm>
          <a:prstGeom prst="ellipse">
            <a:avLst/>
          </a:prstGeom>
          <a:solidFill>
            <a:schemeClr val="accent2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F6042C84-1810-B1ED-BCCC-15CF7E6DE65C}"/>
              </a:ext>
            </a:extLst>
          </p:cNvPr>
          <p:cNvSpPr/>
          <p:nvPr/>
        </p:nvSpPr>
        <p:spPr bwMode="auto">
          <a:xfrm>
            <a:off x="8065335" y="3122875"/>
            <a:ext cx="149087" cy="11728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196FB21E-5C7A-A521-59BB-E5E4D95A8AD4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418560" y="3101008"/>
            <a:ext cx="676229" cy="78799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6" name="Rectangle 9236">
            <a:extLst>
              <a:ext uri="{FF2B5EF4-FFF2-40B4-BE49-F238E27FC236}">
                <a16:creationId xmlns:a16="http://schemas.microsoft.com/office/drawing/2014/main" id="{CE74C927-077F-5143-6D71-B9902C5F0B6A}"/>
              </a:ext>
            </a:extLst>
          </p:cNvPr>
          <p:cNvSpPr/>
          <p:nvPr/>
        </p:nvSpPr>
        <p:spPr bwMode="auto">
          <a:xfrm rot="21306940">
            <a:off x="8197704" y="2668102"/>
            <a:ext cx="561025" cy="234424"/>
          </a:xfrm>
          <a:custGeom>
            <a:avLst/>
            <a:gdLst>
              <a:gd name="connsiteX0" fmla="*/ 0 w 495946"/>
              <a:gd name="connsiteY0" fmla="*/ 0 h 206644"/>
              <a:gd name="connsiteX1" fmla="*/ 495946 w 495946"/>
              <a:gd name="connsiteY1" fmla="*/ 0 h 206644"/>
              <a:gd name="connsiteX2" fmla="*/ 495946 w 495946"/>
              <a:gd name="connsiteY2" fmla="*/ 206644 h 206644"/>
              <a:gd name="connsiteX3" fmla="*/ 0 w 495946"/>
              <a:gd name="connsiteY3" fmla="*/ 206644 h 206644"/>
              <a:gd name="connsiteX4" fmla="*/ 0 w 495946"/>
              <a:gd name="connsiteY4" fmla="*/ 0 h 206644"/>
              <a:gd name="connsiteX0" fmla="*/ 0 w 495946"/>
              <a:gd name="connsiteY0" fmla="*/ 0 h 223996"/>
              <a:gd name="connsiteX1" fmla="*/ 495946 w 495946"/>
              <a:gd name="connsiteY1" fmla="*/ 0 h 223996"/>
              <a:gd name="connsiteX2" fmla="*/ 495946 w 495946"/>
              <a:gd name="connsiteY2" fmla="*/ 206644 h 223996"/>
              <a:gd name="connsiteX3" fmla="*/ 112796 w 495946"/>
              <a:gd name="connsiteY3" fmla="*/ 223996 h 223996"/>
              <a:gd name="connsiteX4" fmla="*/ 0 w 495946"/>
              <a:gd name="connsiteY4" fmla="*/ 0 h 223996"/>
              <a:gd name="connsiteX0" fmla="*/ 0 w 519166"/>
              <a:gd name="connsiteY0" fmla="*/ 0 h 248390"/>
              <a:gd name="connsiteX1" fmla="*/ 519166 w 519166"/>
              <a:gd name="connsiteY1" fmla="*/ 24394 h 248390"/>
              <a:gd name="connsiteX2" fmla="*/ 519166 w 519166"/>
              <a:gd name="connsiteY2" fmla="*/ 231038 h 248390"/>
              <a:gd name="connsiteX3" fmla="*/ 136016 w 519166"/>
              <a:gd name="connsiteY3" fmla="*/ 248390 h 248390"/>
              <a:gd name="connsiteX4" fmla="*/ 0 w 519166"/>
              <a:gd name="connsiteY4" fmla="*/ 0 h 248390"/>
              <a:gd name="connsiteX0" fmla="*/ 0 w 519166"/>
              <a:gd name="connsiteY0" fmla="*/ 6585 h 254975"/>
              <a:gd name="connsiteX1" fmla="*/ 64855 w 519166"/>
              <a:gd name="connsiteY1" fmla="*/ 580 h 254975"/>
              <a:gd name="connsiteX2" fmla="*/ 519166 w 519166"/>
              <a:gd name="connsiteY2" fmla="*/ 30979 h 254975"/>
              <a:gd name="connsiteX3" fmla="*/ 519166 w 519166"/>
              <a:gd name="connsiteY3" fmla="*/ 237623 h 254975"/>
              <a:gd name="connsiteX4" fmla="*/ 136016 w 519166"/>
              <a:gd name="connsiteY4" fmla="*/ 254975 h 254975"/>
              <a:gd name="connsiteX5" fmla="*/ 0 w 519166"/>
              <a:gd name="connsiteY5" fmla="*/ 6585 h 254975"/>
              <a:gd name="connsiteX0" fmla="*/ 0 w 519166"/>
              <a:gd name="connsiteY0" fmla="*/ 6585 h 254975"/>
              <a:gd name="connsiteX1" fmla="*/ 64855 w 519166"/>
              <a:gd name="connsiteY1" fmla="*/ 580 h 254975"/>
              <a:gd name="connsiteX2" fmla="*/ 291265 w 519166"/>
              <a:gd name="connsiteY2" fmla="*/ 149931 h 254975"/>
              <a:gd name="connsiteX3" fmla="*/ 519166 w 519166"/>
              <a:gd name="connsiteY3" fmla="*/ 30979 h 254975"/>
              <a:gd name="connsiteX4" fmla="*/ 519166 w 519166"/>
              <a:gd name="connsiteY4" fmla="*/ 237623 h 254975"/>
              <a:gd name="connsiteX5" fmla="*/ 136016 w 519166"/>
              <a:gd name="connsiteY5" fmla="*/ 254975 h 254975"/>
              <a:gd name="connsiteX6" fmla="*/ 0 w 519166"/>
              <a:gd name="connsiteY6" fmla="*/ 6585 h 254975"/>
              <a:gd name="connsiteX0" fmla="*/ 0 w 519166"/>
              <a:gd name="connsiteY0" fmla="*/ 6585 h 254975"/>
              <a:gd name="connsiteX1" fmla="*/ 64855 w 519166"/>
              <a:gd name="connsiteY1" fmla="*/ 580 h 254975"/>
              <a:gd name="connsiteX2" fmla="*/ 291265 w 519166"/>
              <a:gd name="connsiteY2" fmla="*/ 149931 h 254975"/>
              <a:gd name="connsiteX3" fmla="*/ 463943 w 519166"/>
              <a:gd name="connsiteY3" fmla="*/ 11816 h 254975"/>
              <a:gd name="connsiteX4" fmla="*/ 519166 w 519166"/>
              <a:gd name="connsiteY4" fmla="*/ 30979 h 254975"/>
              <a:gd name="connsiteX5" fmla="*/ 519166 w 519166"/>
              <a:gd name="connsiteY5" fmla="*/ 237623 h 254975"/>
              <a:gd name="connsiteX6" fmla="*/ 136016 w 519166"/>
              <a:gd name="connsiteY6" fmla="*/ 254975 h 254975"/>
              <a:gd name="connsiteX7" fmla="*/ 0 w 519166"/>
              <a:gd name="connsiteY7" fmla="*/ 6585 h 254975"/>
              <a:gd name="connsiteX0" fmla="*/ 0 w 519166"/>
              <a:gd name="connsiteY0" fmla="*/ 6585 h 254975"/>
              <a:gd name="connsiteX1" fmla="*/ 64855 w 519166"/>
              <a:gd name="connsiteY1" fmla="*/ 580 h 254975"/>
              <a:gd name="connsiteX2" fmla="*/ 291265 w 519166"/>
              <a:gd name="connsiteY2" fmla="*/ 149931 h 254975"/>
              <a:gd name="connsiteX3" fmla="*/ 463943 w 519166"/>
              <a:gd name="connsiteY3" fmla="*/ 11816 h 254975"/>
              <a:gd name="connsiteX4" fmla="*/ 519166 w 519166"/>
              <a:gd name="connsiteY4" fmla="*/ 30979 h 254975"/>
              <a:gd name="connsiteX5" fmla="*/ 519166 w 519166"/>
              <a:gd name="connsiteY5" fmla="*/ 237623 h 254975"/>
              <a:gd name="connsiteX6" fmla="*/ 136016 w 519166"/>
              <a:gd name="connsiteY6" fmla="*/ 254975 h 254975"/>
              <a:gd name="connsiteX7" fmla="*/ 0 w 519166"/>
              <a:gd name="connsiteY7" fmla="*/ 6585 h 254975"/>
              <a:gd name="connsiteX0" fmla="*/ 0 w 519166"/>
              <a:gd name="connsiteY0" fmla="*/ 6585 h 254975"/>
              <a:gd name="connsiteX1" fmla="*/ 64855 w 519166"/>
              <a:gd name="connsiteY1" fmla="*/ 580 h 254975"/>
              <a:gd name="connsiteX2" fmla="*/ 291265 w 519166"/>
              <a:gd name="connsiteY2" fmla="*/ 149931 h 254975"/>
              <a:gd name="connsiteX3" fmla="*/ 463943 w 519166"/>
              <a:gd name="connsiteY3" fmla="*/ 11816 h 254975"/>
              <a:gd name="connsiteX4" fmla="*/ 519166 w 519166"/>
              <a:gd name="connsiteY4" fmla="*/ 30979 h 254975"/>
              <a:gd name="connsiteX5" fmla="*/ 519166 w 519166"/>
              <a:gd name="connsiteY5" fmla="*/ 237623 h 254975"/>
              <a:gd name="connsiteX6" fmla="*/ 136016 w 519166"/>
              <a:gd name="connsiteY6" fmla="*/ 254975 h 254975"/>
              <a:gd name="connsiteX7" fmla="*/ 0 w 519166"/>
              <a:gd name="connsiteY7" fmla="*/ 6585 h 254975"/>
              <a:gd name="connsiteX0" fmla="*/ 0 w 519166"/>
              <a:gd name="connsiteY0" fmla="*/ 6585 h 254975"/>
              <a:gd name="connsiteX1" fmla="*/ 64855 w 519166"/>
              <a:gd name="connsiteY1" fmla="*/ 580 h 254975"/>
              <a:gd name="connsiteX2" fmla="*/ 291265 w 519166"/>
              <a:gd name="connsiteY2" fmla="*/ 149931 h 254975"/>
              <a:gd name="connsiteX3" fmla="*/ 463943 w 519166"/>
              <a:gd name="connsiteY3" fmla="*/ 11816 h 254975"/>
              <a:gd name="connsiteX4" fmla="*/ 519166 w 519166"/>
              <a:gd name="connsiteY4" fmla="*/ 30979 h 254975"/>
              <a:gd name="connsiteX5" fmla="*/ 519166 w 519166"/>
              <a:gd name="connsiteY5" fmla="*/ 237623 h 254975"/>
              <a:gd name="connsiteX6" fmla="*/ 136016 w 519166"/>
              <a:gd name="connsiteY6" fmla="*/ 254975 h 254975"/>
              <a:gd name="connsiteX7" fmla="*/ 0 w 519166"/>
              <a:gd name="connsiteY7" fmla="*/ 6585 h 254975"/>
              <a:gd name="connsiteX0" fmla="*/ 0 w 519166"/>
              <a:gd name="connsiteY0" fmla="*/ 6585 h 254975"/>
              <a:gd name="connsiteX1" fmla="*/ 64855 w 519166"/>
              <a:gd name="connsiteY1" fmla="*/ 580 h 254975"/>
              <a:gd name="connsiteX2" fmla="*/ 291265 w 519166"/>
              <a:gd name="connsiteY2" fmla="*/ 149931 h 254975"/>
              <a:gd name="connsiteX3" fmla="*/ 463943 w 519166"/>
              <a:gd name="connsiteY3" fmla="*/ 11816 h 254975"/>
              <a:gd name="connsiteX4" fmla="*/ 519166 w 519166"/>
              <a:gd name="connsiteY4" fmla="*/ 30979 h 254975"/>
              <a:gd name="connsiteX5" fmla="*/ 519166 w 519166"/>
              <a:gd name="connsiteY5" fmla="*/ 237623 h 254975"/>
              <a:gd name="connsiteX6" fmla="*/ 136016 w 519166"/>
              <a:gd name="connsiteY6" fmla="*/ 254975 h 254975"/>
              <a:gd name="connsiteX7" fmla="*/ 0 w 519166"/>
              <a:gd name="connsiteY7" fmla="*/ 6585 h 254975"/>
              <a:gd name="connsiteX0" fmla="*/ 0 w 541729"/>
              <a:gd name="connsiteY0" fmla="*/ 6585 h 254975"/>
              <a:gd name="connsiteX1" fmla="*/ 64855 w 541729"/>
              <a:gd name="connsiteY1" fmla="*/ 580 h 254975"/>
              <a:gd name="connsiteX2" fmla="*/ 291265 w 541729"/>
              <a:gd name="connsiteY2" fmla="*/ 149931 h 254975"/>
              <a:gd name="connsiteX3" fmla="*/ 463943 w 541729"/>
              <a:gd name="connsiteY3" fmla="*/ 11816 h 254975"/>
              <a:gd name="connsiteX4" fmla="*/ 541729 w 541729"/>
              <a:gd name="connsiteY4" fmla="*/ 36580 h 254975"/>
              <a:gd name="connsiteX5" fmla="*/ 519166 w 541729"/>
              <a:gd name="connsiteY5" fmla="*/ 237623 h 254975"/>
              <a:gd name="connsiteX6" fmla="*/ 136016 w 541729"/>
              <a:gd name="connsiteY6" fmla="*/ 254975 h 254975"/>
              <a:gd name="connsiteX7" fmla="*/ 0 w 541729"/>
              <a:gd name="connsiteY7" fmla="*/ 6585 h 254975"/>
              <a:gd name="connsiteX0" fmla="*/ 0 w 541729"/>
              <a:gd name="connsiteY0" fmla="*/ 6585 h 254975"/>
              <a:gd name="connsiteX1" fmla="*/ 64855 w 541729"/>
              <a:gd name="connsiteY1" fmla="*/ 580 h 254975"/>
              <a:gd name="connsiteX2" fmla="*/ 291265 w 541729"/>
              <a:gd name="connsiteY2" fmla="*/ 149931 h 254975"/>
              <a:gd name="connsiteX3" fmla="*/ 463943 w 541729"/>
              <a:gd name="connsiteY3" fmla="*/ 11816 h 254975"/>
              <a:gd name="connsiteX4" fmla="*/ 541729 w 541729"/>
              <a:gd name="connsiteY4" fmla="*/ 36580 h 254975"/>
              <a:gd name="connsiteX5" fmla="*/ 497226 w 541729"/>
              <a:gd name="connsiteY5" fmla="*/ 229516 h 254975"/>
              <a:gd name="connsiteX6" fmla="*/ 136016 w 541729"/>
              <a:gd name="connsiteY6" fmla="*/ 254975 h 254975"/>
              <a:gd name="connsiteX7" fmla="*/ 0 w 541729"/>
              <a:gd name="connsiteY7" fmla="*/ 6585 h 254975"/>
              <a:gd name="connsiteX0" fmla="*/ 0 w 564081"/>
              <a:gd name="connsiteY0" fmla="*/ 14214 h 254776"/>
              <a:gd name="connsiteX1" fmla="*/ 87207 w 564081"/>
              <a:gd name="connsiteY1" fmla="*/ 381 h 254776"/>
              <a:gd name="connsiteX2" fmla="*/ 313617 w 564081"/>
              <a:gd name="connsiteY2" fmla="*/ 149732 h 254776"/>
              <a:gd name="connsiteX3" fmla="*/ 486295 w 564081"/>
              <a:gd name="connsiteY3" fmla="*/ 11617 h 254776"/>
              <a:gd name="connsiteX4" fmla="*/ 564081 w 564081"/>
              <a:gd name="connsiteY4" fmla="*/ 36381 h 254776"/>
              <a:gd name="connsiteX5" fmla="*/ 519578 w 564081"/>
              <a:gd name="connsiteY5" fmla="*/ 229317 h 254776"/>
              <a:gd name="connsiteX6" fmla="*/ 158368 w 564081"/>
              <a:gd name="connsiteY6" fmla="*/ 254776 h 254776"/>
              <a:gd name="connsiteX7" fmla="*/ 0 w 564081"/>
              <a:gd name="connsiteY7" fmla="*/ 14214 h 254776"/>
              <a:gd name="connsiteX0" fmla="*/ 0 w 564081"/>
              <a:gd name="connsiteY0" fmla="*/ 2597 h 243159"/>
              <a:gd name="connsiteX1" fmla="*/ 147461 w 564081"/>
              <a:gd name="connsiteY1" fmla="*/ 21027 h 243159"/>
              <a:gd name="connsiteX2" fmla="*/ 313617 w 564081"/>
              <a:gd name="connsiteY2" fmla="*/ 138115 h 243159"/>
              <a:gd name="connsiteX3" fmla="*/ 486295 w 564081"/>
              <a:gd name="connsiteY3" fmla="*/ 0 h 243159"/>
              <a:gd name="connsiteX4" fmla="*/ 564081 w 564081"/>
              <a:gd name="connsiteY4" fmla="*/ 24764 h 243159"/>
              <a:gd name="connsiteX5" fmla="*/ 519578 w 564081"/>
              <a:gd name="connsiteY5" fmla="*/ 217700 h 243159"/>
              <a:gd name="connsiteX6" fmla="*/ 158368 w 564081"/>
              <a:gd name="connsiteY6" fmla="*/ 243159 h 243159"/>
              <a:gd name="connsiteX7" fmla="*/ 0 w 564081"/>
              <a:gd name="connsiteY7" fmla="*/ 2597 h 243159"/>
              <a:gd name="connsiteX0" fmla="*/ 0 w 564081"/>
              <a:gd name="connsiteY0" fmla="*/ 2597 h 243159"/>
              <a:gd name="connsiteX1" fmla="*/ 124005 w 564081"/>
              <a:gd name="connsiteY1" fmla="*/ 87019 h 243159"/>
              <a:gd name="connsiteX2" fmla="*/ 313617 w 564081"/>
              <a:gd name="connsiteY2" fmla="*/ 138115 h 243159"/>
              <a:gd name="connsiteX3" fmla="*/ 486295 w 564081"/>
              <a:gd name="connsiteY3" fmla="*/ 0 h 243159"/>
              <a:gd name="connsiteX4" fmla="*/ 564081 w 564081"/>
              <a:gd name="connsiteY4" fmla="*/ 24764 h 243159"/>
              <a:gd name="connsiteX5" fmla="*/ 519578 w 564081"/>
              <a:gd name="connsiteY5" fmla="*/ 217700 h 243159"/>
              <a:gd name="connsiteX6" fmla="*/ 158368 w 564081"/>
              <a:gd name="connsiteY6" fmla="*/ 243159 h 243159"/>
              <a:gd name="connsiteX7" fmla="*/ 0 w 564081"/>
              <a:gd name="connsiteY7" fmla="*/ 2597 h 243159"/>
              <a:gd name="connsiteX0" fmla="*/ 0 w 564081"/>
              <a:gd name="connsiteY0" fmla="*/ 2597 h 243159"/>
              <a:gd name="connsiteX1" fmla="*/ 97887 w 564081"/>
              <a:gd name="connsiteY1" fmla="*/ 24619 h 243159"/>
              <a:gd name="connsiteX2" fmla="*/ 313617 w 564081"/>
              <a:gd name="connsiteY2" fmla="*/ 138115 h 243159"/>
              <a:gd name="connsiteX3" fmla="*/ 486295 w 564081"/>
              <a:gd name="connsiteY3" fmla="*/ 0 h 243159"/>
              <a:gd name="connsiteX4" fmla="*/ 564081 w 564081"/>
              <a:gd name="connsiteY4" fmla="*/ 24764 h 243159"/>
              <a:gd name="connsiteX5" fmla="*/ 519578 w 564081"/>
              <a:gd name="connsiteY5" fmla="*/ 217700 h 243159"/>
              <a:gd name="connsiteX6" fmla="*/ 158368 w 564081"/>
              <a:gd name="connsiteY6" fmla="*/ 243159 h 243159"/>
              <a:gd name="connsiteX7" fmla="*/ 0 w 564081"/>
              <a:gd name="connsiteY7" fmla="*/ 2597 h 243159"/>
              <a:gd name="connsiteX0" fmla="*/ 0 w 564081"/>
              <a:gd name="connsiteY0" fmla="*/ 2597 h 243159"/>
              <a:gd name="connsiteX1" fmla="*/ 97887 w 564081"/>
              <a:gd name="connsiteY1" fmla="*/ 24619 h 243159"/>
              <a:gd name="connsiteX2" fmla="*/ 313617 w 564081"/>
              <a:gd name="connsiteY2" fmla="*/ 138115 h 243159"/>
              <a:gd name="connsiteX3" fmla="*/ 486295 w 564081"/>
              <a:gd name="connsiteY3" fmla="*/ 0 h 243159"/>
              <a:gd name="connsiteX4" fmla="*/ 564081 w 564081"/>
              <a:gd name="connsiteY4" fmla="*/ 24764 h 243159"/>
              <a:gd name="connsiteX5" fmla="*/ 519578 w 564081"/>
              <a:gd name="connsiteY5" fmla="*/ 217700 h 243159"/>
              <a:gd name="connsiteX6" fmla="*/ 158368 w 564081"/>
              <a:gd name="connsiteY6" fmla="*/ 243159 h 243159"/>
              <a:gd name="connsiteX7" fmla="*/ 0 w 564081"/>
              <a:gd name="connsiteY7" fmla="*/ 2597 h 243159"/>
              <a:gd name="connsiteX0" fmla="*/ 0 w 540826"/>
              <a:gd name="connsiteY0" fmla="*/ 29800 h 243159"/>
              <a:gd name="connsiteX1" fmla="*/ 74632 w 540826"/>
              <a:gd name="connsiteY1" fmla="*/ 24619 h 243159"/>
              <a:gd name="connsiteX2" fmla="*/ 290362 w 540826"/>
              <a:gd name="connsiteY2" fmla="*/ 138115 h 243159"/>
              <a:gd name="connsiteX3" fmla="*/ 463040 w 540826"/>
              <a:gd name="connsiteY3" fmla="*/ 0 h 243159"/>
              <a:gd name="connsiteX4" fmla="*/ 540826 w 540826"/>
              <a:gd name="connsiteY4" fmla="*/ 24764 h 243159"/>
              <a:gd name="connsiteX5" fmla="*/ 496323 w 540826"/>
              <a:gd name="connsiteY5" fmla="*/ 217700 h 243159"/>
              <a:gd name="connsiteX6" fmla="*/ 135113 w 540826"/>
              <a:gd name="connsiteY6" fmla="*/ 243159 h 243159"/>
              <a:gd name="connsiteX7" fmla="*/ 0 w 540826"/>
              <a:gd name="connsiteY7" fmla="*/ 29800 h 243159"/>
              <a:gd name="connsiteX0" fmla="*/ 0 w 540826"/>
              <a:gd name="connsiteY0" fmla="*/ 29800 h 243159"/>
              <a:gd name="connsiteX1" fmla="*/ 74632 w 540826"/>
              <a:gd name="connsiteY1" fmla="*/ 24619 h 243159"/>
              <a:gd name="connsiteX2" fmla="*/ 287739 w 540826"/>
              <a:gd name="connsiteY2" fmla="*/ 145662 h 243159"/>
              <a:gd name="connsiteX3" fmla="*/ 463040 w 540826"/>
              <a:gd name="connsiteY3" fmla="*/ 0 h 243159"/>
              <a:gd name="connsiteX4" fmla="*/ 540826 w 540826"/>
              <a:gd name="connsiteY4" fmla="*/ 24764 h 243159"/>
              <a:gd name="connsiteX5" fmla="*/ 496323 w 540826"/>
              <a:gd name="connsiteY5" fmla="*/ 217700 h 243159"/>
              <a:gd name="connsiteX6" fmla="*/ 135113 w 540826"/>
              <a:gd name="connsiteY6" fmla="*/ 243159 h 243159"/>
              <a:gd name="connsiteX7" fmla="*/ 0 w 540826"/>
              <a:gd name="connsiteY7" fmla="*/ 29800 h 243159"/>
              <a:gd name="connsiteX0" fmla="*/ 0 w 540826"/>
              <a:gd name="connsiteY0" fmla="*/ 9368 h 222727"/>
              <a:gd name="connsiteX1" fmla="*/ 74632 w 540826"/>
              <a:gd name="connsiteY1" fmla="*/ 4187 h 222727"/>
              <a:gd name="connsiteX2" fmla="*/ 287739 w 540826"/>
              <a:gd name="connsiteY2" fmla="*/ 125230 h 222727"/>
              <a:gd name="connsiteX3" fmla="*/ 475062 w 540826"/>
              <a:gd name="connsiteY3" fmla="*/ 0 h 222727"/>
              <a:gd name="connsiteX4" fmla="*/ 540826 w 540826"/>
              <a:gd name="connsiteY4" fmla="*/ 4332 h 222727"/>
              <a:gd name="connsiteX5" fmla="*/ 496323 w 540826"/>
              <a:gd name="connsiteY5" fmla="*/ 197268 h 222727"/>
              <a:gd name="connsiteX6" fmla="*/ 135113 w 540826"/>
              <a:gd name="connsiteY6" fmla="*/ 222727 h 222727"/>
              <a:gd name="connsiteX7" fmla="*/ 0 w 540826"/>
              <a:gd name="connsiteY7" fmla="*/ 9368 h 222727"/>
              <a:gd name="connsiteX0" fmla="*/ 0 w 540826"/>
              <a:gd name="connsiteY0" fmla="*/ 9368 h 222727"/>
              <a:gd name="connsiteX1" fmla="*/ 74632 w 540826"/>
              <a:gd name="connsiteY1" fmla="*/ 4187 h 222727"/>
              <a:gd name="connsiteX2" fmla="*/ 287739 w 540826"/>
              <a:gd name="connsiteY2" fmla="*/ 125230 h 222727"/>
              <a:gd name="connsiteX3" fmla="*/ 475062 w 540826"/>
              <a:gd name="connsiteY3" fmla="*/ 0 h 222727"/>
              <a:gd name="connsiteX4" fmla="*/ 540826 w 540826"/>
              <a:gd name="connsiteY4" fmla="*/ 4332 h 222727"/>
              <a:gd name="connsiteX5" fmla="*/ 496323 w 540826"/>
              <a:gd name="connsiteY5" fmla="*/ 197268 h 222727"/>
              <a:gd name="connsiteX6" fmla="*/ 135113 w 540826"/>
              <a:gd name="connsiteY6" fmla="*/ 222727 h 222727"/>
              <a:gd name="connsiteX7" fmla="*/ 0 w 540826"/>
              <a:gd name="connsiteY7" fmla="*/ 9368 h 222727"/>
              <a:gd name="connsiteX0" fmla="*/ 0 w 540826"/>
              <a:gd name="connsiteY0" fmla="*/ 9368 h 222727"/>
              <a:gd name="connsiteX1" fmla="*/ 74632 w 540826"/>
              <a:gd name="connsiteY1" fmla="*/ 4187 h 222727"/>
              <a:gd name="connsiteX2" fmla="*/ 287739 w 540826"/>
              <a:gd name="connsiteY2" fmla="*/ 125230 h 222727"/>
              <a:gd name="connsiteX3" fmla="*/ 475062 w 540826"/>
              <a:gd name="connsiteY3" fmla="*/ 0 h 222727"/>
              <a:gd name="connsiteX4" fmla="*/ 540826 w 540826"/>
              <a:gd name="connsiteY4" fmla="*/ 4332 h 222727"/>
              <a:gd name="connsiteX5" fmla="*/ 484418 w 540826"/>
              <a:gd name="connsiteY5" fmla="*/ 198207 h 222727"/>
              <a:gd name="connsiteX6" fmla="*/ 135113 w 540826"/>
              <a:gd name="connsiteY6" fmla="*/ 222727 h 222727"/>
              <a:gd name="connsiteX7" fmla="*/ 0 w 540826"/>
              <a:gd name="connsiteY7" fmla="*/ 9368 h 222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0826" h="222727">
                <a:moveTo>
                  <a:pt x="0" y="9368"/>
                </a:moveTo>
                <a:cubicBezTo>
                  <a:pt x="36245" y="12771"/>
                  <a:pt x="38387" y="784"/>
                  <a:pt x="74632" y="4187"/>
                </a:cubicBezTo>
                <a:cubicBezTo>
                  <a:pt x="147303" y="91741"/>
                  <a:pt x="156991" y="112292"/>
                  <a:pt x="287739" y="125230"/>
                </a:cubicBezTo>
                <a:cubicBezTo>
                  <a:pt x="418860" y="111644"/>
                  <a:pt x="417365" y="103902"/>
                  <a:pt x="475062" y="0"/>
                </a:cubicBezTo>
                <a:lnTo>
                  <a:pt x="540826" y="4332"/>
                </a:lnTo>
                <a:lnTo>
                  <a:pt x="484418" y="198207"/>
                </a:lnTo>
                <a:lnTo>
                  <a:pt x="135113" y="222727"/>
                </a:lnTo>
                <a:lnTo>
                  <a:pt x="0" y="9368"/>
                </a:lnTo>
                <a:close/>
              </a:path>
            </a:pathLst>
          </a:custGeom>
          <a:solidFill>
            <a:schemeClr val="tx2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35000"/>
              </a:spcBef>
              <a:spcAft>
                <a:spcPct val="25000"/>
              </a:spcAft>
              <a:buClr>
                <a:srgbClr val="015873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C73424FE-FD9B-CC36-0D05-1F1F0E99CE05}"/>
              </a:ext>
            </a:extLst>
          </p:cNvPr>
          <p:cNvGrpSpPr/>
          <p:nvPr/>
        </p:nvGrpSpPr>
        <p:grpSpPr>
          <a:xfrm rot="4946487">
            <a:off x="8596711" y="1832093"/>
            <a:ext cx="229766" cy="285443"/>
            <a:chOff x="1861136" y="2771943"/>
            <a:chExt cx="251505" cy="233541"/>
          </a:xfrm>
        </p:grpSpPr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DD0146EA-5009-C3DA-6F75-958DCA80A269}"/>
                </a:ext>
              </a:extLst>
            </p:cNvPr>
            <p:cNvSpPr/>
            <p:nvPr/>
          </p:nvSpPr>
          <p:spPr bwMode="auto">
            <a:xfrm>
              <a:off x="1893473" y="2771943"/>
              <a:ext cx="215575" cy="172461"/>
            </a:xfrm>
            <a:custGeom>
              <a:avLst/>
              <a:gdLst>
                <a:gd name="connsiteX0" fmla="*/ 0 w 215575"/>
                <a:gd name="connsiteY0" fmla="*/ 0 h 172461"/>
                <a:gd name="connsiteX1" fmla="*/ 114973 w 215575"/>
                <a:gd name="connsiteY1" fmla="*/ 149107 h 172461"/>
                <a:gd name="connsiteX2" fmla="*/ 215575 w 215575"/>
                <a:gd name="connsiteY2" fmla="*/ 172461 h 172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575" h="172461">
                  <a:moveTo>
                    <a:pt x="0" y="0"/>
                  </a:moveTo>
                  <a:lnTo>
                    <a:pt x="114973" y="149107"/>
                  </a:lnTo>
                  <a:lnTo>
                    <a:pt x="215575" y="172461"/>
                  </a:lnTo>
                </a:path>
              </a:pathLst>
            </a:custGeom>
            <a:noFill/>
            <a:ln w="28575">
              <a:solidFill>
                <a:schemeClr val="accent3">
                  <a:lumMod val="40000"/>
                  <a:lumOff val="60000"/>
                </a:schemeClr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CBC045E8-79B0-F8A9-5DCE-2D8458C1CB38}"/>
                </a:ext>
              </a:extLst>
            </p:cNvPr>
            <p:cNvSpPr/>
            <p:nvPr/>
          </p:nvSpPr>
          <p:spPr bwMode="auto">
            <a:xfrm>
              <a:off x="1861136" y="2789908"/>
              <a:ext cx="109585" cy="215576"/>
            </a:xfrm>
            <a:custGeom>
              <a:avLst/>
              <a:gdLst>
                <a:gd name="connsiteX0" fmla="*/ 0 w 109585"/>
                <a:gd name="connsiteY0" fmla="*/ 0 h 215576"/>
                <a:gd name="connsiteX1" fmla="*/ 109585 w 109585"/>
                <a:gd name="connsiteY1" fmla="*/ 141921 h 215576"/>
                <a:gd name="connsiteX2" fmla="*/ 82638 w 109585"/>
                <a:gd name="connsiteY2" fmla="*/ 215576 h 21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85" h="215576">
                  <a:moveTo>
                    <a:pt x="0" y="0"/>
                  </a:moveTo>
                  <a:lnTo>
                    <a:pt x="109585" y="141921"/>
                  </a:lnTo>
                  <a:lnTo>
                    <a:pt x="82638" y="215576"/>
                  </a:lnTo>
                </a:path>
              </a:pathLst>
            </a:custGeom>
            <a:noFill/>
            <a:ln w="28575">
              <a:solidFill>
                <a:schemeClr val="accent3">
                  <a:lumMod val="40000"/>
                  <a:lumOff val="60000"/>
                </a:schemeClr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564E57D4-292C-BDBE-6EEB-4A82025CDE0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15632" y="2886916"/>
              <a:ext cx="97009" cy="21559"/>
            </a:xfrm>
            <a:prstGeom prst="line">
              <a:avLst/>
            </a:prstGeom>
            <a:noFill/>
            <a:ln w="28575" cap="flat" cmpd="sng" algn="ctr">
              <a:solidFill>
                <a:schemeClr val="accent3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C5EDF90B-B0BA-10EC-9993-970771B4CA00}"/>
                </a:ext>
              </a:extLst>
            </p:cNvPr>
            <p:cNvCxnSpPr/>
            <p:nvPr/>
          </p:nvCxnSpPr>
          <p:spPr bwMode="auto">
            <a:xfrm flipH="1">
              <a:off x="1906046" y="2926436"/>
              <a:ext cx="28743" cy="79044"/>
            </a:xfrm>
            <a:prstGeom prst="line">
              <a:avLst/>
            </a:prstGeom>
            <a:noFill/>
            <a:ln w="28575" cap="flat" cmpd="sng" algn="ctr">
              <a:solidFill>
                <a:schemeClr val="accent3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7CEFA5E0-4793-E67B-F0F1-9829E624C34F}"/>
              </a:ext>
            </a:extLst>
          </p:cNvPr>
          <p:cNvGrpSpPr/>
          <p:nvPr/>
        </p:nvGrpSpPr>
        <p:grpSpPr>
          <a:xfrm rot="1738411">
            <a:off x="7938510" y="1671078"/>
            <a:ext cx="248955" cy="255101"/>
            <a:chOff x="1861136" y="2771943"/>
            <a:chExt cx="251505" cy="233541"/>
          </a:xfrm>
        </p:grpSpPr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10FF630B-C83B-B9B7-F221-037E598909F4}"/>
                </a:ext>
              </a:extLst>
            </p:cNvPr>
            <p:cNvSpPr/>
            <p:nvPr/>
          </p:nvSpPr>
          <p:spPr bwMode="auto">
            <a:xfrm>
              <a:off x="1893473" y="2771943"/>
              <a:ext cx="215575" cy="172461"/>
            </a:xfrm>
            <a:custGeom>
              <a:avLst/>
              <a:gdLst>
                <a:gd name="connsiteX0" fmla="*/ 0 w 215575"/>
                <a:gd name="connsiteY0" fmla="*/ 0 h 172461"/>
                <a:gd name="connsiteX1" fmla="*/ 114973 w 215575"/>
                <a:gd name="connsiteY1" fmla="*/ 149107 h 172461"/>
                <a:gd name="connsiteX2" fmla="*/ 215575 w 215575"/>
                <a:gd name="connsiteY2" fmla="*/ 172461 h 172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575" h="172461">
                  <a:moveTo>
                    <a:pt x="0" y="0"/>
                  </a:moveTo>
                  <a:lnTo>
                    <a:pt x="114973" y="149107"/>
                  </a:lnTo>
                  <a:lnTo>
                    <a:pt x="215575" y="172461"/>
                  </a:lnTo>
                </a:path>
              </a:pathLst>
            </a:custGeom>
            <a:noFill/>
            <a:ln w="28575">
              <a:solidFill>
                <a:schemeClr val="accent3">
                  <a:lumMod val="40000"/>
                  <a:lumOff val="60000"/>
                </a:schemeClr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CCB1335E-7C40-8017-7DF6-16E6904416C7}"/>
                </a:ext>
              </a:extLst>
            </p:cNvPr>
            <p:cNvSpPr/>
            <p:nvPr/>
          </p:nvSpPr>
          <p:spPr bwMode="auto">
            <a:xfrm>
              <a:off x="1861136" y="2789908"/>
              <a:ext cx="109585" cy="215576"/>
            </a:xfrm>
            <a:custGeom>
              <a:avLst/>
              <a:gdLst>
                <a:gd name="connsiteX0" fmla="*/ 0 w 109585"/>
                <a:gd name="connsiteY0" fmla="*/ 0 h 215576"/>
                <a:gd name="connsiteX1" fmla="*/ 109585 w 109585"/>
                <a:gd name="connsiteY1" fmla="*/ 141921 h 215576"/>
                <a:gd name="connsiteX2" fmla="*/ 82638 w 109585"/>
                <a:gd name="connsiteY2" fmla="*/ 215576 h 21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85" h="215576">
                  <a:moveTo>
                    <a:pt x="0" y="0"/>
                  </a:moveTo>
                  <a:lnTo>
                    <a:pt x="109585" y="141921"/>
                  </a:lnTo>
                  <a:lnTo>
                    <a:pt x="82638" y="215576"/>
                  </a:lnTo>
                </a:path>
              </a:pathLst>
            </a:custGeom>
            <a:noFill/>
            <a:ln w="28575">
              <a:solidFill>
                <a:schemeClr val="accent3">
                  <a:lumMod val="40000"/>
                  <a:lumOff val="60000"/>
                </a:schemeClr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0794D0ED-5C85-FF69-272E-39ACACAE329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15632" y="2886916"/>
              <a:ext cx="97009" cy="21559"/>
            </a:xfrm>
            <a:prstGeom prst="line">
              <a:avLst/>
            </a:prstGeom>
            <a:noFill/>
            <a:ln w="28575" cap="flat" cmpd="sng" algn="ctr">
              <a:solidFill>
                <a:schemeClr val="accent3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5B34F389-DFC0-D991-645F-F6508702E287}"/>
                </a:ext>
              </a:extLst>
            </p:cNvPr>
            <p:cNvCxnSpPr/>
            <p:nvPr/>
          </p:nvCxnSpPr>
          <p:spPr bwMode="auto">
            <a:xfrm flipH="1">
              <a:off x="1906046" y="2926436"/>
              <a:ext cx="28743" cy="79044"/>
            </a:xfrm>
            <a:prstGeom prst="line">
              <a:avLst/>
            </a:prstGeom>
            <a:noFill/>
            <a:ln w="28575" cap="flat" cmpd="sng" algn="ctr">
              <a:solidFill>
                <a:schemeClr val="accent3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EBA42401-4BAD-2F92-597D-2AD1A1FF7F27}"/>
              </a:ext>
            </a:extLst>
          </p:cNvPr>
          <p:cNvGrpSpPr/>
          <p:nvPr/>
        </p:nvGrpSpPr>
        <p:grpSpPr>
          <a:xfrm rot="17933230">
            <a:off x="7194893" y="1989100"/>
            <a:ext cx="268455" cy="325655"/>
            <a:chOff x="1861136" y="2771943"/>
            <a:chExt cx="251505" cy="233541"/>
          </a:xfrm>
        </p:grpSpPr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EFC9A404-DCFE-F990-8730-A273DC4ECEA5}"/>
                </a:ext>
              </a:extLst>
            </p:cNvPr>
            <p:cNvSpPr/>
            <p:nvPr/>
          </p:nvSpPr>
          <p:spPr bwMode="auto">
            <a:xfrm>
              <a:off x="1893473" y="2771943"/>
              <a:ext cx="215575" cy="172461"/>
            </a:xfrm>
            <a:custGeom>
              <a:avLst/>
              <a:gdLst>
                <a:gd name="connsiteX0" fmla="*/ 0 w 215575"/>
                <a:gd name="connsiteY0" fmla="*/ 0 h 172461"/>
                <a:gd name="connsiteX1" fmla="*/ 114973 w 215575"/>
                <a:gd name="connsiteY1" fmla="*/ 149107 h 172461"/>
                <a:gd name="connsiteX2" fmla="*/ 215575 w 215575"/>
                <a:gd name="connsiteY2" fmla="*/ 172461 h 172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575" h="172461">
                  <a:moveTo>
                    <a:pt x="0" y="0"/>
                  </a:moveTo>
                  <a:lnTo>
                    <a:pt x="114973" y="149107"/>
                  </a:lnTo>
                  <a:lnTo>
                    <a:pt x="215575" y="172461"/>
                  </a:lnTo>
                </a:path>
              </a:pathLst>
            </a:custGeom>
            <a:noFill/>
            <a:ln w="28575">
              <a:solidFill>
                <a:schemeClr val="accent3">
                  <a:lumMod val="40000"/>
                  <a:lumOff val="60000"/>
                </a:schemeClr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CA59DC46-B3E4-02E9-22D2-88B7AFE0E775}"/>
                </a:ext>
              </a:extLst>
            </p:cNvPr>
            <p:cNvSpPr/>
            <p:nvPr/>
          </p:nvSpPr>
          <p:spPr bwMode="auto">
            <a:xfrm>
              <a:off x="1861136" y="2789908"/>
              <a:ext cx="109585" cy="215576"/>
            </a:xfrm>
            <a:custGeom>
              <a:avLst/>
              <a:gdLst>
                <a:gd name="connsiteX0" fmla="*/ 0 w 109585"/>
                <a:gd name="connsiteY0" fmla="*/ 0 h 215576"/>
                <a:gd name="connsiteX1" fmla="*/ 109585 w 109585"/>
                <a:gd name="connsiteY1" fmla="*/ 141921 h 215576"/>
                <a:gd name="connsiteX2" fmla="*/ 82638 w 109585"/>
                <a:gd name="connsiteY2" fmla="*/ 215576 h 21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85" h="215576">
                  <a:moveTo>
                    <a:pt x="0" y="0"/>
                  </a:moveTo>
                  <a:lnTo>
                    <a:pt x="109585" y="141921"/>
                  </a:lnTo>
                  <a:lnTo>
                    <a:pt x="82638" y="215576"/>
                  </a:lnTo>
                </a:path>
              </a:pathLst>
            </a:custGeom>
            <a:noFill/>
            <a:ln w="28575">
              <a:solidFill>
                <a:schemeClr val="accent3">
                  <a:lumMod val="40000"/>
                  <a:lumOff val="60000"/>
                </a:schemeClr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83D43CB7-4500-B4CD-B55B-648509F32A5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15632" y="2886916"/>
              <a:ext cx="97009" cy="21559"/>
            </a:xfrm>
            <a:prstGeom prst="line">
              <a:avLst/>
            </a:prstGeom>
            <a:noFill/>
            <a:ln w="28575" cap="flat" cmpd="sng" algn="ctr">
              <a:solidFill>
                <a:schemeClr val="accent3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0581422B-488D-9412-47FF-DE12430DC9C9}"/>
                </a:ext>
              </a:extLst>
            </p:cNvPr>
            <p:cNvCxnSpPr/>
            <p:nvPr/>
          </p:nvCxnSpPr>
          <p:spPr bwMode="auto">
            <a:xfrm flipH="1">
              <a:off x="1906046" y="2926436"/>
              <a:ext cx="28743" cy="79044"/>
            </a:xfrm>
            <a:prstGeom prst="line">
              <a:avLst/>
            </a:prstGeom>
            <a:noFill/>
            <a:ln w="28575" cap="flat" cmpd="sng" algn="ctr">
              <a:solidFill>
                <a:schemeClr val="accent3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FDC5C206-B188-E92D-EAAF-ED11EFB79717}"/>
              </a:ext>
            </a:extLst>
          </p:cNvPr>
          <p:cNvGrpSpPr/>
          <p:nvPr/>
        </p:nvGrpSpPr>
        <p:grpSpPr>
          <a:xfrm rot="11080150">
            <a:off x="8255921" y="2472341"/>
            <a:ext cx="285266" cy="289187"/>
            <a:chOff x="1861136" y="2771943"/>
            <a:chExt cx="251505" cy="233541"/>
          </a:xfrm>
        </p:grpSpPr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77807218-C154-F751-6133-176B85F07F3F}"/>
                </a:ext>
              </a:extLst>
            </p:cNvPr>
            <p:cNvSpPr/>
            <p:nvPr/>
          </p:nvSpPr>
          <p:spPr bwMode="auto">
            <a:xfrm>
              <a:off x="1893473" y="2771943"/>
              <a:ext cx="215575" cy="172461"/>
            </a:xfrm>
            <a:custGeom>
              <a:avLst/>
              <a:gdLst>
                <a:gd name="connsiteX0" fmla="*/ 0 w 215575"/>
                <a:gd name="connsiteY0" fmla="*/ 0 h 172461"/>
                <a:gd name="connsiteX1" fmla="*/ 114973 w 215575"/>
                <a:gd name="connsiteY1" fmla="*/ 149107 h 172461"/>
                <a:gd name="connsiteX2" fmla="*/ 215575 w 215575"/>
                <a:gd name="connsiteY2" fmla="*/ 172461 h 172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575" h="172461">
                  <a:moveTo>
                    <a:pt x="0" y="0"/>
                  </a:moveTo>
                  <a:lnTo>
                    <a:pt x="114973" y="149107"/>
                  </a:lnTo>
                  <a:lnTo>
                    <a:pt x="215575" y="172461"/>
                  </a:lnTo>
                </a:path>
              </a:pathLst>
            </a:custGeom>
            <a:noFill/>
            <a:ln w="28575">
              <a:solidFill>
                <a:schemeClr val="accent3">
                  <a:lumMod val="40000"/>
                  <a:lumOff val="60000"/>
                </a:schemeClr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3D5E5A8A-CB5C-58AD-27A8-18D73515940B}"/>
                </a:ext>
              </a:extLst>
            </p:cNvPr>
            <p:cNvSpPr/>
            <p:nvPr/>
          </p:nvSpPr>
          <p:spPr bwMode="auto">
            <a:xfrm>
              <a:off x="1861136" y="2789908"/>
              <a:ext cx="109585" cy="215576"/>
            </a:xfrm>
            <a:custGeom>
              <a:avLst/>
              <a:gdLst>
                <a:gd name="connsiteX0" fmla="*/ 0 w 109585"/>
                <a:gd name="connsiteY0" fmla="*/ 0 h 215576"/>
                <a:gd name="connsiteX1" fmla="*/ 109585 w 109585"/>
                <a:gd name="connsiteY1" fmla="*/ 141921 h 215576"/>
                <a:gd name="connsiteX2" fmla="*/ 82638 w 109585"/>
                <a:gd name="connsiteY2" fmla="*/ 215576 h 21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85" h="215576">
                  <a:moveTo>
                    <a:pt x="0" y="0"/>
                  </a:moveTo>
                  <a:lnTo>
                    <a:pt x="109585" y="141921"/>
                  </a:lnTo>
                  <a:lnTo>
                    <a:pt x="82638" y="215576"/>
                  </a:lnTo>
                </a:path>
              </a:pathLst>
            </a:custGeom>
            <a:noFill/>
            <a:ln w="28575">
              <a:solidFill>
                <a:schemeClr val="accent3">
                  <a:lumMod val="40000"/>
                  <a:lumOff val="60000"/>
                </a:schemeClr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D9E0211D-1339-FB4A-59C3-08B944F1B5B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15632" y="2886916"/>
              <a:ext cx="97009" cy="21559"/>
            </a:xfrm>
            <a:prstGeom prst="line">
              <a:avLst/>
            </a:prstGeom>
            <a:noFill/>
            <a:ln w="28575" cap="flat" cmpd="sng" algn="ctr">
              <a:solidFill>
                <a:schemeClr val="accent3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2BB66245-7C03-650D-592E-A5E9AE795AF5}"/>
                </a:ext>
              </a:extLst>
            </p:cNvPr>
            <p:cNvCxnSpPr/>
            <p:nvPr/>
          </p:nvCxnSpPr>
          <p:spPr bwMode="auto">
            <a:xfrm flipH="1">
              <a:off x="1906046" y="2926436"/>
              <a:ext cx="28743" cy="79044"/>
            </a:xfrm>
            <a:prstGeom prst="line">
              <a:avLst/>
            </a:prstGeom>
            <a:noFill/>
            <a:ln w="28575" cap="flat" cmpd="sng" algn="ctr">
              <a:solidFill>
                <a:schemeClr val="accent3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02D1FB71-03A5-C2B6-4557-55B4AFDF08CA}"/>
              </a:ext>
            </a:extLst>
          </p:cNvPr>
          <p:cNvGrpSpPr/>
          <p:nvPr/>
        </p:nvGrpSpPr>
        <p:grpSpPr>
          <a:xfrm rot="9439970">
            <a:off x="8631763" y="2317856"/>
            <a:ext cx="249419" cy="304189"/>
            <a:chOff x="1861136" y="2771943"/>
            <a:chExt cx="251505" cy="233541"/>
          </a:xfrm>
        </p:grpSpPr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B002F5C6-BB6B-1E09-90E9-49E645F1D356}"/>
                </a:ext>
              </a:extLst>
            </p:cNvPr>
            <p:cNvSpPr/>
            <p:nvPr/>
          </p:nvSpPr>
          <p:spPr bwMode="auto">
            <a:xfrm>
              <a:off x="1893473" y="2771943"/>
              <a:ext cx="215575" cy="172461"/>
            </a:xfrm>
            <a:custGeom>
              <a:avLst/>
              <a:gdLst>
                <a:gd name="connsiteX0" fmla="*/ 0 w 215575"/>
                <a:gd name="connsiteY0" fmla="*/ 0 h 172461"/>
                <a:gd name="connsiteX1" fmla="*/ 114973 w 215575"/>
                <a:gd name="connsiteY1" fmla="*/ 149107 h 172461"/>
                <a:gd name="connsiteX2" fmla="*/ 215575 w 215575"/>
                <a:gd name="connsiteY2" fmla="*/ 172461 h 172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575" h="172461">
                  <a:moveTo>
                    <a:pt x="0" y="0"/>
                  </a:moveTo>
                  <a:lnTo>
                    <a:pt x="114973" y="149107"/>
                  </a:lnTo>
                  <a:lnTo>
                    <a:pt x="215575" y="172461"/>
                  </a:lnTo>
                </a:path>
              </a:pathLst>
            </a:custGeom>
            <a:noFill/>
            <a:ln w="28575">
              <a:solidFill>
                <a:schemeClr val="accent3">
                  <a:lumMod val="40000"/>
                  <a:lumOff val="60000"/>
                </a:schemeClr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2B005513-54D7-245F-BB43-0EC67BAC4DF2}"/>
                </a:ext>
              </a:extLst>
            </p:cNvPr>
            <p:cNvSpPr/>
            <p:nvPr/>
          </p:nvSpPr>
          <p:spPr bwMode="auto">
            <a:xfrm>
              <a:off x="1861136" y="2789908"/>
              <a:ext cx="109585" cy="215576"/>
            </a:xfrm>
            <a:custGeom>
              <a:avLst/>
              <a:gdLst>
                <a:gd name="connsiteX0" fmla="*/ 0 w 109585"/>
                <a:gd name="connsiteY0" fmla="*/ 0 h 215576"/>
                <a:gd name="connsiteX1" fmla="*/ 109585 w 109585"/>
                <a:gd name="connsiteY1" fmla="*/ 141921 h 215576"/>
                <a:gd name="connsiteX2" fmla="*/ 82638 w 109585"/>
                <a:gd name="connsiteY2" fmla="*/ 215576 h 21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85" h="215576">
                  <a:moveTo>
                    <a:pt x="0" y="0"/>
                  </a:moveTo>
                  <a:lnTo>
                    <a:pt x="109585" y="141921"/>
                  </a:lnTo>
                  <a:lnTo>
                    <a:pt x="82638" y="215576"/>
                  </a:lnTo>
                </a:path>
              </a:pathLst>
            </a:custGeom>
            <a:noFill/>
            <a:ln w="28575">
              <a:solidFill>
                <a:schemeClr val="accent3">
                  <a:lumMod val="40000"/>
                  <a:lumOff val="60000"/>
                </a:schemeClr>
              </a:solidFill>
              <a:miter lim="800000"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4517819B-CE10-99F2-9D72-40028B9E818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15632" y="2886916"/>
              <a:ext cx="97009" cy="21559"/>
            </a:xfrm>
            <a:prstGeom prst="line">
              <a:avLst/>
            </a:prstGeom>
            <a:noFill/>
            <a:ln w="28575" cap="flat" cmpd="sng" algn="ctr">
              <a:solidFill>
                <a:schemeClr val="accent3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F32D8859-417D-C1B3-E57E-E6434F432A29}"/>
                </a:ext>
              </a:extLst>
            </p:cNvPr>
            <p:cNvCxnSpPr/>
            <p:nvPr/>
          </p:nvCxnSpPr>
          <p:spPr bwMode="auto">
            <a:xfrm flipH="1">
              <a:off x="1906046" y="2926436"/>
              <a:ext cx="28743" cy="79044"/>
            </a:xfrm>
            <a:prstGeom prst="line">
              <a:avLst/>
            </a:prstGeom>
            <a:noFill/>
            <a:ln w="28575" cap="flat" cmpd="sng" algn="ctr">
              <a:solidFill>
                <a:schemeClr val="accent3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04A5D8D7-0CCA-9146-B8CE-76CDC8A7D90A}"/>
              </a:ext>
            </a:extLst>
          </p:cNvPr>
          <p:cNvCxnSpPr>
            <a:cxnSpLocks/>
          </p:cNvCxnSpPr>
          <p:nvPr/>
        </p:nvCxnSpPr>
        <p:spPr bwMode="auto">
          <a:xfrm flipH="1">
            <a:off x="8675447" y="2576377"/>
            <a:ext cx="519953" cy="107577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5" name="TextBox 154">
            <a:extLst>
              <a:ext uri="{FF2B5EF4-FFF2-40B4-BE49-F238E27FC236}">
                <a16:creationId xmlns:a16="http://schemas.microsoft.com/office/drawing/2014/main" id="{E7EB643E-8668-3610-02E3-FD2B18E05CCA}"/>
              </a:ext>
            </a:extLst>
          </p:cNvPr>
          <p:cNvSpPr txBox="1"/>
          <p:nvPr/>
        </p:nvSpPr>
        <p:spPr bwMode="auto">
          <a:xfrm>
            <a:off x="8183801" y="4946364"/>
            <a:ext cx="16711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Rearrangement of cytoskeleton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C6E35E5-F50C-D3EC-CD4C-6A35ED15E737}"/>
              </a:ext>
            </a:extLst>
          </p:cNvPr>
          <p:cNvGrpSpPr/>
          <p:nvPr/>
        </p:nvGrpSpPr>
        <p:grpSpPr>
          <a:xfrm rot="777466">
            <a:off x="8526208" y="3387133"/>
            <a:ext cx="538699" cy="884722"/>
            <a:chOff x="8526208" y="3357949"/>
            <a:chExt cx="538699" cy="884722"/>
          </a:xfrm>
        </p:grpSpPr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FCEAD094-B648-997B-1EE2-054F7BE3D63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526208" y="3357949"/>
              <a:ext cx="389614" cy="828923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59DD4BC-693E-4647-A016-9E886B93421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8785202" y="4106790"/>
              <a:ext cx="279705" cy="135881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79679DB0-0695-A9F8-CD6F-AA4C401C8853}"/>
              </a:ext>
            </a:extLst>
          </p:cNvPr>
          <p:cNvCxnSpPr>
            <a:cxnSpLocks/>
          </p:cNvCxnSpPr>
          <p:nvPr/>
        </p:nvCxnSpPr>
        <p:spPr bwMode="auto">
          <a:xfrm>
            <a:off x="8900282" y="4509403"/>
            <a:ext cx="78352" cy="435261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F53E6825-B710-BA94-7B85-C6BCB68E6AE9}"/>
              </a:ext>
            </a:extLst>
          </p:cNvPr>
          <p:cNvCxnSpPr>
            <a:cxnSpLocks/>
          </p:cNvCxnSpPr>
          <p:nvPr/>
        </p:nvCxnSpPr>
        <p:spPr bwMode="auto">
          <a:xfrm flipV="1">
            <a:off x="8808929" y="4911411"/>
            <a:ext cx="354227" cy="8603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1242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3887740-0A42-DA58-37B8-FD7F787D5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58875"/>
          </a:xfrm>
        </p:spPr>
        <p:txBody>
          <a:bodyPr/>
          <a:lstStyle/>
          <a:p>
            <a:pPr algn="ctr"/>
            <a:r>
              <a:rPr lang="tr-TR" b="1" dirty="0" smtClean="0"/>
              <a:t>FOSTAMATİNİB </a:t>
            </a:r>
            <a:endParaRPr lang="tr-TR" b="1" dirty="0"/>
          </a:p>
        </p:txBody>
      </p:sp>
      <p:sp>
        <p:nvSpPr>
          <p:cNvPr id="4" name="İçerik Yer Tutucusu 2">
            <a:extLst>
              <a:ext uri="{FF2B5EF4-FFF2-40B4-BE49-F238E27FC236}">
                <a16:creationId xmlns:a16="http://schemas.microsoft.com/office/drawing/2014/main" id="{768FADD3-F071-DEE1-3A64-7D19BE774E26}"/>
              </a:ext>
            </a:extLst>
          </p:cNvPr>
          <p:cNvSpPr txBox="1">
            <a:spLocks/>
          </p:cNvSpPr>
          <p:nvPr/>
        </p:nvSpPr>
        <p:spPr bwMode="auto">
          <a:xfrm>
            <a:off x="900545" y="1329377"/>
            <a:ext cx="5320146" cy="5000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6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2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bg1"/>
              </a:buClr>
              <a:buFont typeface="Arial" panose="020B0604020202020204" pitchFamily="34" charset="0"/>
              <a:buChar char="‒"/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tr-TR" sz="1800" kern="0" dirty="0" err="1">
                <a:solidFill>
                  <a:schemeClr val="tx1"/>
                </a:solidFill>
                <a:latin typeface="+mn-lt"/>
              </a:rPr>
              <a:t>Opsonize</a:t>
            </a:r>
            <a:r>
              <a:rPr lang="tr-TR" sz="1800" kern="0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1800" kern="0" dirty="0" err="1">
                <a:solidFill>
                  <a:schemeClr val="tx1"/>
                </a:solidFill>
                <a:latin typeface="+mn-lt"/>
              </a:rPr>
              <a:t>trombositlerin</a:t>
            </a:r>
            <a:r>
              <a:rPr lang="tr-TR" sz="1800" kern="0" dirty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1800" kern="0" dirty="0" err="1" smtClean="0">
                <a:solidFill>
                  <a:schemeClr val="tx1"/>
                </a:solidFill>
                <a:latin typeface="+mn-lt"/>
              </a:rPr>
              <a:t>FcɣR</a:t>
            </a:r>
            <a:r>
              <a:rPr lang="tr-TR" sz="1800" kern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tr-TR" sz="1800" kern="0" dirty="0">
                <a:solidFill>
                  <a:schemeClr val="tx1"/>
                </a:solidFill>
                <a:latin typeface="+mn-lt"/>
              </a:rPr>
              <a:t>aracılı yıkımını önleyerek  trombosit </a:t>
            </a:r>
            <a:r>
              <a:rPr lang="tr-TR" sz="1800" kern="0" dirty="0" err="1">
                <a:solidFill>
                  <a:schemeClr val="tx1"/>
                </a:solidFill>
                <a:latin typeface="+mn-lt"/>
              </a:rPr>
              <a:t>klerensini</a:t>
            </a:r>
            <a:r>
              <a:rPr lang="tr-TR" sz="1800" kern="0" dirty="0">
                <a:solidFill>
                  <a:schemeClr val="tx1"/>
                </a:solidFill>
                <a:latin typeface="+mn-lt"/>
              </a:rPr>
              <a:t> azaltır</a:t>
            </a:r>
          </a:p>
          <a:p>
            <a:pPr>
              <a:buFont typeface="Arial" pitchFamily="34" charset="0"/>
              <a:buChar char="•"/>
            </a:pPr>
            <a:r>
              <a:rPr lang="tr-TR" sz="1800" kern="0" dirty="0" smtClean="0">
                <a:solidFill>
                  <a:schemeClr val="tx1"/>
                </a:solidFill>
                <a:latin typeface="+mn-lt"/>
              </a:rPr>
              <a:t>Faz 3 </a:t>
            </a:r>
            <a:r>
              <a:rPr lang="tr-TR" sz="1800" kern="0" dirty="0">
                <a:solidFill>
                  <a:schemeClr val="tx1"/>
                </a:solidFill>
                <a:latin typeface="+mn-lt"/>
              </a:rPr>
              <a:t>çalışmada %43 genel </a:t>
            </a:r>
            <a:r>
              <a:rPr lang="tr-TR" sz="1800" kern="0" dirty="0" smtClean="0">
                <a:solidFill>
                  <a:schemeClr val="tx1"/>
                </a:solidFill>
                <a:latin typeface="+mn-lt"/>
              </a:rPr>
              <a:t>yanıt (12.haftada)</a:t>
            </a:r>
            <a:endParaRPr lang="tr-TR" sz="1800" kern="0" dirty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tr-TR" sz="18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+mn-lt"/>
              </a:rPr>
              <a:t>5 yıla kadar </a:t>
            </a:r>
            <a:r>
              <a:rPr lang="tr-TR" sz="1800" b="0" i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+mn-lt"/>
              </a:rPr>
              <a:t>fostamatinib</a:t>
            </a:r>
            <a:r>
              <a:rPr lang="tr-TR" sz="18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+mn-lt"/>
              </a:rPr>
              <a:t> ile </a:t>
            </a:r>
            <a:r>
              <a:rPr lang="tr-TR" sz="1800" b="0" i="0" dirty="0" smtClean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+mn-lt"/>
              </a:rPr>
              <a:t>TEO görülme </a:t>
            </a:r>
            <a:r>
              <a:rPr lang="tr-TR" sz="18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+mn-lt"/>
              </a:rPr>
              <a:t>sıklığı %0,7</a:t>
            </a:r>
            <a:endParaRPr lang="tr-TR" sz="1800" kern="0" dirty="0">
              <a:solidFill>
                <a:schemeClr val="tx1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tr-TR" sz="1800" kern="0" dirty="0" smtClean="0">
                <a:solidFill>
                  <a:schemeClr val="tx1"/>
                </a:solidFill>
                <a:latin typeface="+mn-lt"/>
              </a:rPr>
              <a:t>Yan etki: </a:t>
            </a:r>
            <a:r>
              <a:rPr lang="tr-TR" sz="1800" kern="0" dirty="0" err="1" smtClean="0">
                <a:solidFill>
                  <a:schemeClr val="tx1"/>
                </a:solidFill>
                <a:latin typeface="+mn-lt"/>
              </a:rPr>
              <a:t>Diyare</a:t>
            </a:r>
            <a:r>
              <a:rPr lang="tr-TR" sz="1800" kern="0" dirty="0" smtClean="0">
                <a:solidFill>
                  <a:schemeClr val="tx1"/>
                </a:solidFill>
                <a:latin typeface="+mn-lt"/>
              </a:rPr>
              <a:t>, HT</a:t>
            </a:r>
            <a:r>
              <a:rPr lang="tr-TR" sz="1800" kern="0" dirty="0">
                <a:solidFill>
                  <a:schemeClr val="tx1"/>
                </a:solidFill>
                <a:latin typeface="+mn-lt"/>
              </a:rPr>
              <a:t>, KCFT </a:t>
            </a:r>
            <a:r>
              <a:rPr lang="tr-TR" sz="1800" kern="0" dirty="0" smtClean="0">
                <a:solidFill>
                  <a:schemeClr val="tx1"/>
                </a:solidFill>
                <a:latin typeface="+mn-lt"/>
              </a:rPr>
              <a:t>artışı, </a:t>
            </a:r>
            <a:r>
              <a:rPr lang="tr-TR" sz="1800" kern="0" dirty="0" err="1">
                <a:solidFill>
                  <a:schemeClr val="tx1"/>
                </a:solidFill>
                <a:latin typeface="+mn-lt"/>
              </a:rPr>
              <a:t>epistaksis</a:t>
            </a:r>
            <a:r>
              <a:rPr lang="tr-TR" sz="1800" kern="0" dirty="0" smtClean="0">
                <a:solidFill>
                  <a:schemeClr val="tx1"/>
                </a:solidFill>
                <a:latin typeface="+mn-lt"/>
              </a:rPr>
              <a:t>, </a:t>
            </a:r>
            <a:r>
              <a:rPr lang="tr-TR" sz="1800" kern="0" dirty="0" err="1" smtClean="0">
                <a:solidFill>
                  <a:schemeClr val="tx1"/>
                </a:solidFill>
                <a:latin typeface="+mn-lt"/>
              </a:rPr>
              <a:t>nötropeni</a:t>
            </a:r>
            <a:endParaRPr lang="tr-TR" sz="1800" kern="0" dirty="0">
              <a:solidFill>
                <a:schemeClr val="tx1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tr-TR" sz="1800" kern="0" dirty="0">
                <a:solidFill>
                  <a:schemeClr val="tx1"/>
                </a:solidFill>
                <a:latin typeface="+mn-lt"/>
              </a:rPr>
              <a:t>Doz  2x100 mg  </a:t>
            </a:r>
            <a:r>
              <a:rPr lang="tr-TR" sz="1800" kern="0" dirty="0" smtClean="0">
                <a:solidFill>
                  <a:schemeClr val="tx1"/>
                </a:solidFill>
                <a:latin typeface="+mn-lt"/>
              </a:rPr>
              <a:t>başlangıç,  (</a:t>
            </a:r>
            <a:r>
              <a:rPr lang="tr-TR" sz="1800" kern="0" dirty="0" err="1" smtClean="0">
                <a:solidFill>
                  <a:schemeClr val="tx1"/>
                </a:solidFill>
                <a:latin typeface="+mn-lt"/>
              </a:rPr>
              <a:t>max</a:t>
            </a:r>
            <a:r>
              <a:rPr lang="tr-TR" sz="1800" kern="0" dirty="0" smtClean="0">
                <a:solidFill>
                  <a:schemeClr val="tx1"/>
                </a:solidFill>
                <a:latin typeface="+mn-lt"/>
              </a:rPr>
              <a:t>.2x150 mg)</a:t>
            </a:r>
            <a:endParaRPr lang="tr-TR" sz="1800" kern="0" dirty="0">
              <a:solidFill>
                <a:schemeClr val="tx1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tr-TR" sz="1800" kern="0" dirty="0">
                <a:solidFill>
                  <a:schemeClr val="tx1"/>
                </a:solidFill>
                <a:latin typeface="+mn-lt"/>
              </a:rPr>
              <a:t>Diyet kısıtlaması yok </a:t>
            </a:r>
          </a:p>
          <a:p>
            <a:pPr>
              <a:buFont typeface="Arial" pitchFamily="34" charset="0"/>
              <a:buChar char="•"/>
            </a:pPr>
            <a:r>
              <a:rPr lang="tr-TR" sz="18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+mn-lt"/>
              </a:rPr>
              <a:t>CYP3A4 inhibitörleri ve indükleyicileri  ile </a:t>
            </a:r>
            <a:r>
              <a:rPr lang="tr-TR" sz="1800" b="0" i="0" dirty="0" smtClean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+mn-lt"/>
              </a:rPr>
              <a:t>etkileşim</a:t>
            </a:r>
          </a:p>
          <a:p>
            <a:pPr>
              <a:buFont typeface="Arial" pitchFamily="34" charset="0"/>
              <a:buChar char="•"/>
            </a:pPr>
            <a:r>
              <a:rPr lang="tr-TR" sz="1800" kern="0" dirty="0" smtClean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TPO-RA, </a:t>
            </a:r>
            <a:r>
              <a:rPr lang="tr-TR" sz="1800" kern="0" dirty="0" err="1" smtClean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Rx</a:t>
            </a:r>
            <a:r>
              <a:rPr lang="tr-TR" sz="1800" kern="0" dirty="0" smtClean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ve </a:t>
            </a:r>
            <a:r>
              <a:rPr lang="tr-TR" sz="1800" kern="0" dirty="0" err="1" smtClean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splenektomi</a:t>
            </a:r>
            <a:r>
              <a:rPr lang="tr-TR" sz="1800" kern="0" dirty="0" smtClean="0">
                <a:solidFill>
                  <a:schemeClr val="tx1"/>
                </a:solidFill>
                <a:highlight>
                  <a:srgbClr val="FFFFFF"/>
                </a:highlight>
                <a:latin typeface="+mn-lt"/>
              </a:rPr>
              <a:t> dirençli hastalarda kullanılabilir.</a:t>
            </a:r>
            <a:endParaRPr lang="tr-TR" sz="1800" kern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758C45E-BDAB-9926-0528-7665408D5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9855" y="1426557"/>
            <a:ext cx="5372348" cy="4667901"/>
          </a:xfrm>
          <a:prstGeom prst="rect">
            <a:avLst/>
          </a:prstGeom>
        </p:spPr>
      </p:pic>
      <p:sp>
        <p:nvSpPr>
          <p:cNvPr id="5" name="4 Metin kutusu"/>
          <p:cNvSpPr txBox="1"/>
          <p:nvPr/>
        </p:nvSpPr>
        <p:spPr>
          <a:xfrm>
            <a:off x="2604655" y="6400800"/>
            <a:ext cx="9353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tr-TR" sz="800" dirty="0" smtClean="0"/>
              <a:t>-</a:t>
            </a:r>
            <a:r>
              <a:rPr lang="tr-TR" sz="800" dirty="0" err="1" smtClean="0"/>
              <a:t>Newland</a:t>
            </a:r>
            <a:r>
              <a:rPr lang="tr-TR" sz="800" dirty="0" smtClean="0"/>
              <a:t> A et al. </a:t>
            </a:r>
            <a:r>
              <a:rPr lang="tr-TR" sz="800" dirty="0" err="1" smtClean="0"/>
              <a:t>Fostamatinib</a:t>
            </a:r>
            <a:r>
              <a:rPr lang="tr-TR" sz="800" dirty="0" smtClean="0"/>
              <a:t> </a:t>
            </a:r>
            <a:r>
              <a:rPr lang="tr-TR" sz="800" dirty="0" err="1" smtClean="0"/>
              <a:t>for</a:t>
            </a:r>
            <a:r>
              <a:rPr lang="tr-TR" sz="800" dirty="0" smtClean="0"/>
              <a:t> </a:t>
            </a:r>
            <a:r>
              <a:rPr lang="tr-TR" sz="800" dirty="0" err="1" smtClean="0"/>
              <a:t>persistent</a:t>
            </a:r>
            <a:r>
              <a:rPr lang="tr-TR" sz="800" dirty="0" smtClean="0"/>
              <a:t>/</a:t>
            </a:r>
            <a:r>
              <a:rPr lang="tr-TR" sz="800" dirty="0" err="1" smtClean="0"/>
              <a:t>chronic</a:t>
            </a:r>
            <a:r>
              <a:rPr lang="tr-TR" sz="800" dirty="0" smtClean="0"/>
              <a:t> </a:t>
            </a:r>
            <a:r>
              <a:rPr lang="tr-TR" sz="800" dirty="0" err="1" smtClean="0"/>
              <a:t>adult</a:t>
            </a:r>
            <a:r>
              <a:rPr lang="tr-TR" sz="800" dirty="0" smtClean="0"/>
              <a:t> </a:t>
            </a:r>
            <a:r>
              <a:rPr lang="tr-TR" sz="800" dirty="0" err="1" smtClean="0"/>
              <a:t>immune</a:t>
            </a:r>
            <a:r>
              <a:rPr lang="tr-TR" sz="800" dirty="0" smtClean="0"/>
              <a:t> </a:t>
            </a:r>
            <a:r>
              <a:rPr lang="tr-TR" sz="800" dirty="0" err="1" smtClean="0"/>
              <a:t>thrombocytopenia</a:t>
            </a:r>
            <a:r>
              <a:rPr lang="tr-TR" sz="800" dirty="0" smtClean="0"/>
              <a:t>. </a:t>
            </a:r>
            <a:r>
              <a:rPr lang="tr-TR" sz="800" dirty="0" err="1" smtClean="0"/>
              <a:t>Immunotherapy</a:t>
            </a:r>
            <a:r>
              <a:rPr lang="tr-TR" sz="800" dirty="0" smtClean="0"/>
              <a:t>. 2018 </a:t>
            </a:r>
            <a:r>
              <a:rPr lang="tr-TR" sz="800" dirty="0" err="1" smtClean="0"/>
              <a:t>Jan</a:t>
            </a:r>
            <a:r>
              <a:rPr lang="tr-TR" sz="800" dirty="0" smtClean="0"/>
              <a:t>;10(1):9-25.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altLang="en-US" sz="800" dirty="0" smtClean="0">
                <a:latin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tr-TR" sz="800" dirty="0" smtClean="0"/>
              <a:t>Matzdorff A, </a:t>
            </a:r>
            <a:r>
              <a:rPr lang="tr-TR" sz="800" dirty="0" err="1" smtClean="0"/>
              <a:t>Alesci</a:t>
            </a:r>
            <a:r>
              <a:rPr lang="tr-TR" sz="800" dirty="0" smtClean="0"/>
              <a:t> SR et al. </a:t>
            </a:r>
            <a:r>
              <a:rPr lang="tr-TR" sz="800" dirty="0" err="1" smtClean="0"/>
              <a:t>Expert</a:t>
            </a:r>
            <a:r>
              <a:rPr lang="tr-TR" sz="800" dirty="0" smtClean="0"/>
              <a:t> </a:t>
            </a:r>
            <a:r>
              <a:rPr lang="tr-TR" sz="800" dirty="0" err="1" smtClean="0"/>
              <a:t>Report</a:t>
            </a:r>
            <a:r>
              <a:rPr lang="tr-TR" sz="800" dirty="0" smtClean="0"/>
              <a:t> on </a:t>
            </a:r>
            <a:r>
              <a:rPr lang="tr-TR" sz="800" dirty="0" err="1" smtClean="0"/>
              <a:t>Immune</a:t>
            </a:r>
            <a:r>
              <a:rPr lang="tr-TR" sz="800" dirty="0" smtClean="0"/>
              <a:t> </a:t>
            </a:r>
            <a:r>
              <a:rPr lang="tr-TR" sz="800" dirty="0" err="1" smtClean="0"/>
              <a:t>Thrombocytopenia</a:t>
            </a:r>
            <a:r>
              <a:rPr lang="tr-TR" sz="800" dirty="0" smtClean="0"/>
              <a:t>: </a:t>
            </a:r>
            <a:r>
              <a:rPr lang="tr-TR" sz="800" dirty="0" err="1" smtClean="0"/>
              <a:t>Current</a:t>
            </a:r>
            <a:r>
              <a:rPr lang="tr-TR" sz="800" dirty="0" smtClean="0"/>
              <a:t> </a:t>
            </a:r>
            <a:r>
              <a:rPr lang="tr-TR" sz="800" dirty="0" err="1" smtClean="0"/>
              <a:t>Diagnostics</a:t>
            </a:r>
            <a:r>
              <a:rPr lang="tr-TR" sz="800" dirty="0" smtClean="0"/>
              <a:t> </a:t>
            </a:r>
            <a:r>
              <a:rPr lang="tr-TR" sz="800" dirty="0" err="1" smtClean="0"/>
              <a:t>and</a:t>
            </a:r>
            <a:r>
              <a:rPr lang="tr-TR" sz="800" dirty="0" smtClean="0"/>
              <a:t> </a:t>
            </a:r>
            <a:r>
              <a:rPr lang="tr-TR" sz="800" dirty="0" err="1" smtClean="0"/>
              <a:t>Treatment</a:t>
            </a:r>
            <a:r>
              <a:rPr lang="tr-TR" sz="800" dirty="0" smtClean="0"/>
              <a:t> - </a:t>
            </a:r>
            <a:r>
              <a:rPr lang="tr-TR" sz="800" dirty="0" err="1" smtClean="0"/>
              <a:t>Recommendations</a:t>
            </a:r>
            <a:r>
              <a:rPr lang="tr-TR" sz="800" dirty="0" smtClean="0"/>
              <a:t> </a:t>
            </a:r>
            <a:r>
              <a:rPr lang="tr-TR" sz="800" dirty="0" err="1" smtClean="0"/>
              <a:t>from</a:t>
            </a:r>
            <a:r>
              <a:rPr lang="tr-TR" sz="800" dirty="0" smtClean="0"/>
              <a:t> an </a:t>
            </a:r>
            <a:r>
              <a:rPr lang="tr-TR" sz="800" dirty="0" err="1" smtClean="0"/>
              <a:t>Expert</a:t>
            </a:r>
            <a:r>
              <a:rPr lang="tr-TR" sz="800" dirty="0" smtClean="0"/>
              <a:t> </a:t>
            </a:r>
            <a:r>
              <a:rPr lang="tr-TR" sz="800" dirty="0" err="1" smtClean="0"/>
              <a:t>Group</a:t>
            </a:r>
            <a:r>
              <a:rPr lang="tr-TR" sz="800" dirty="0" smtClean="0"/>
              <a:t> </a:t>
            </a:r>
            <a:r>
              <a:rPr lang="tr-TR" sz="800" dirty="0" err="1" smtClean="0"/>
              <a:t>from</a:t>
            </a:r>
            <a:r>
              <a:rPr lang="tr-TR" sz="800" dirty="0" smtClean="0"/>
              <a:t> </a:t>
            </a:r>
            <a:r>
              <a:rPr lang="tr-TR" sz="800" dirty="0" err="1" smtClean="0"/>
              <a:t>Austria</a:t>
            </a:r>
            <a:r>
              <a:rPr lang="tr-TR" sz="800" dirty="0" smtClean="0"/>
              <a:t>, </a:t>
            </a:r>
            <a:r>
              <a:rPr lang="tr-TR" sz="800" dirty="0" err="1" smtClean="0"/>
              <a:t>Germany</a:t>
            </a:r>
            <a:r>
              <a:rPr lang="tr-TR" sz="800" dirty="0" smtClean="0"/>
              <a:t>, </a:t>
            </a:r>
            <a:r>
              <a:rPr lang="tr-TR" sz="800" dirty="0" err="1" smtClean="0"/>
              <a:t>and</a:t>
            </a:r>
            <a:r>
              <a:rPr lang="tr-TR" sz="800" dirty="0" smtClean="0"/>
              <a:t> </a:t>
            </a:r>
            <a:r>
              <a:rPr lang="tr-TR" sz="800" dirty="0" err="1" smtClean="0"/>
              <a:t>Switzerland</a:t>
            </a:r>
            <a:r>
              <a:rPr lang="tr-TR" sz="800" dirty="0" smtClean="0"/>
              <a:t>. </a:t>
            </a:r>
            <a:r>
              <a:rPr lang="tr-TR" sz="800" dirty="0" err="1" smtClean="0"/>
              <a:t>Oncol</a:t>
            </a:r>
            <a:r>
              <a:rPr lang="tr-TR" sz="800" dirty="0" smtClean="0"/>
              <a:t> </a:t>
            </a:r>
            <a:r>
              <a:rPr lang="tr-TR" sz="800" dirty="0" err="1" smtClean="0"/>
              <a:t>Res</a:t>
            </a:r>
            <a:r>
              <a:rPr lang="tr-TR" sz="800" dirty="0" smtClean="0"/>
              <a:t> </a:t>
            </a:r>
            <a:r>
              <a:rPr lang="tr-TR" sz="800" dirty="0" err="1" smtClean="0"/>
              <a:t>Treat</a:t>
            </a:r>
            <a:r>
              <a:rPr lang="tr-TR" sz="800" dirty="0" smtClean="0"/>
              <a:t>. 2023;46 </a:t>
            </a:r>
            <a:r>
              <a:rPr lang="tr-TR" sz="800" dirty="0" err="1" smtClean="0"/>
              <a:t>Suppl</a:t>
            </a:r>
            <a:r>
              <a:rPr lang="tr-TR" sz="800" dirty="0" smtClean="0"/>
              <a:t> 2:5-44.</a:t>
            </a:r>
          </a:p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endParaRPr lang="en-US" altLang="en-US" sz="8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98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3887740-0A42-DA58-37B8-FD7F787D5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58875"/>
          </a:xfrm>
        </p:spPr>
        <p:txBody>
          <a:bodyPr/>
          <a:lstStyle/>
          <a:p>
            <a:pPr algn="ctr"/>
            <a:r>
              <a:rPr lang="tr-TR" b="1" dirty="0" smtClean="0"/>
              <a:t>FOSTAMATİNİB </a:t>
            </a:r>
            <a:endParaRPr lang="tr-TR" b="1" dirty="0"/>
          </a:p>
        </p:txBody>
      </p:sp>
      <p:sp>
        <p:nvSpPr>
          <p:cNvPr id="5" name="4 Metin kutusu"/>
          <p:cNvSpPr txBox="1"/>
          <p:nvPr/>
        </p:nvSpPr>
        <p:spPr>
          <a:xfrm>
            <a:off x="1704110" y="6109855"/>
            <a:ext cx="9997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dirty="0" smtClean="0"/>
              <a:t>-Matzdorff A, </a:t>
            </a:r>
            <a:r>
              <a:rPr lang="tr-TR" sz="800" dirty="0" err="1" smtClean="0"/>
              <a:t>Alesci</a:t>
            </a:r>
            <a:r>
              <a:rPr lang="tr-TR" sz="800" dirty="0" smtClean="0"/>
              <a:t> SR et al. </a:t>
            </a:r>
            <a:r>
              <a:rPr lang="tr-TR" sz="800" dirty="0" err="1" smtClean="0"/>
              <a:t>Expert</a:t>
            </a:r>
            <a:r>
              <a:rPr lang="tr-TR" sz="800" dirty="0" smtClean="0"/>
              <a:t> </a:t>
            </a:r>
            <a:r>
              <a:rPr lang="tr-TR" sz="800" dirty="0" err="1" smtClean="0"/>
              <a:t>Report</a:t>
            </a:r>
            <a:r>
              <a:rPr lang="tr-TR" sz="800" dirty="0" smtClean="0"/>
              <a:t> on </a:t>
            </a:r>
            <a:r>
              <a:rPr lang="tr-TR" sz="800" dirty="0" err="1" smtClean="0"/>
              <a:t>Immune</a:t>
            </a:r>
            <a:r>
              <a:rPr lang="tr-TR" sz="800" dirty="0" smtClean="0"/>
              <a:t> </a:t>
            </a:r>
            <a:r>
              <a:rPr lang="tr-TR" sz="800" dirty="0" err="1" smtClean="0"/>
              <a:t>Thrombocytopenia</a:t>
            </a:r>
            <a:r>
              <a:rPr lang="tr-TR" sz="800" dirty="0" smtClean="0"/>
              <a:t>: </a:t>
            </a:r>
            <a:r>
              <a:rPr lang="tr-TR" sz="800" dirty="0" err="1" smtClean="0"/>
              <a:t>Current</a:t>
            </a:r>
            <a:r>
              <a:rPr lang="tr-TR" sz="800" dirty="0" smtClean="0"/>
              <a:t> </a:t>
            </a:r>
            <a:r>
              <a:rPr lang="tr-TR" sz="800" dirty="0" err="1" smtClean="0"/>
              <a:t>Diagnostics</a:t>
            </a:r>
            <a:r>
              <a:rPr lang="tr-TR" sz="800" dirty="0" smtClean="0"/>
              <a:t> </a:t>
            </a:r>
            <a:r>
              <a:rPr lang="tr-TR" sz="800" dirty="0" err="1" smtClean="0"/>
              <a:t>and</a:t>
            </a:r>
            <a:r>
              <a:rPr lang="tr-TR" sz="800" dirty="0" smtClean="0"/>
              <a:t> </a:t>
            </a:r>
            <a:r>
              <a:rPr lang="tr-TR" sz="800" dirty="0" err="1" smtClean="0"/>
              <a:t>Treatment</a:t>
            </a:r>
            <a:r>
              <a:rPr lang="tr-TR" sz="800" dirty="0" smtClean="0"/>
              <a:t> - </a:t>
            </a:r>
            <a:r>
              <a:rPr lang="tr-TR" sz="800" dirty="0" err="1" smtClean="0"/>
              <a:t>Recommendations</a:t>
            </a:r>
            <a:r>
              <a:rPr lang="tr-TR" sz="800" dirty="0" smtClean="0"/>
              <a:t> </a:t>
            </a:r>
            <a:r>
              <a:rPr lang="tr-TR" sz="800" dirty="0" err="1" smtClean="0"/>
              <a:t>from</a:t>
            </a:r>
            <a:r>
              <a:rPr lang="tr-TR" sz="800" dirty="0" smtClean="0"/>
              <a:t> an </a:t>
            </a:r>
            <a:r>
              <a:rPr lang="tr-TR" sz="800" dirty="0" err="1" smtClean="0"/>
              <a:t>Expert</a:t>
            </a:r>
            <a:r>
              <a:rPr lang="tr-TR" sz="800" dirty="0" smtClean="0"/>
              <a:t> </a:t>
            </a:r>
            <a:r>
              <a:rPr lang="tr-TR" sz="800" dirty="0" err="1" smtClean="0"/>
              <a:t>Group</a:t>
            </a:r>
            <a:r>
              <a:rPr lang="tr-TR" sz="800" dirty="0" smtClean="0"/>
              <a:t> </a:t>
            </a:r>
            <a:r>
              <a:rPr lang="tr-TR" sz="800" dirty="0" err="1" smtClean="0"/>
              <a:t>from</a:t>
            </a:r>
            <a:r>
              <a:rPr lang="tr-TR" sz="800" dirty="0" smtClean="0"/>
              <a:t> </a:t>
            </a:r>
            <a:r>
              <a:rPr lang="tr-TR" sz="800" dirty="0" err="1" smtClean="0"/>
              <a:t>Austria</a:t>
            </a:r>
            <a:r>
              <a:rPr lang="tr-TR" sz="800" dirty="0" smtClean="0"/>
              <a:t>, </a:t>
            </a:r>
            <a:r>
              <a:rPr lang="tr-TR" sz="800" dirty="0" err="1" smtClean="0"/>
              <a:t>Germany</a:t>
            </a:r>
            <a:r>
              <a:rPr lang="tr-TR" sz="800" dirty="0" smtClean="0"/>
              <a:t>, </a:t>
            </a:r>
            <a:r>
              <a:rPr lang="tr-TR" sz="800" dirty="0" err="1" smtClean="0"/>
              <a:t>and</a:t>
            </a:r>
            <a:r>
              <a:rPr lang="tr-TR" sz="800" dirty="0" smtClean="0"/>
              <a:t> </a:t>
            </a:r>
            <a:r>
              <a:rPr lang="tr-TR" sz="800" dirty="0" err="1" smtClean="0"/>
              <a:t>Switzerland</a:t>
            </a:r>
            <a:r>
              <a:rPr lang="tr-TR" sz="800" dirty="0" smtClean="0"/>
              <a:t>. </a:t>
            </a:r>
            <a:r>
              <a:rPr lang="tr-TR" sz="800" dirty="0" err="1" smtClean="0"/>
              <a:t>Oncol</a:t>
            </a:r>
            <a:r>
              <a:rPr lang="tr-TR" sz="800" dirty="0" smtClean="0"/>
              <a:t> </a:t>
            </a:r>
            <a:r>
              <a:rPr lang="tr-TR" sz="800" dirty="0" err="1" smtClean="0"/>
              <a:t>Res</a:t>
            </a:r>
            <a:r>
              <a:rPr lang="tr-TR" sz="800" dirty="0" smtClean="0"/>
              <a:t> </a:t>
            </a:r>
            <a:r>
              <a:rPr lang="tr-TR" sz="800" dirty="0" err="1" smtClean="0"/>
              <a:t>Treat</a:t>
            </a:r>
            <a:r>
              <a:rPr lang="tr-TR" sz="800" dirty="0" smtClean="0"/>
              <a:t>. 2023;46 </a:t>
            </a:r>
            <a:r>
              <a:rPr lang="tr-TR" sz="800" dirty="0" err="1" smtClean="0"/>
              <a:t>Suppl</a:t>
            </a:r>
            <a:r>
              <a:rPr lang="tr-TR" sz="800" dirty="0" smtClean="0"/>
              <a:t> 2:5-44.</a:t>
            </a:r>
          </a:p>
          <a:p>
            <a:r>
              <a:rPr lang="tr-TR" sz="800" dirty="0" smtClean="0"/>
              <a:t>-</a:t>
            </a:r>
            <a:r>
              <a:rPr lang="tr-TR" sz="800" dirty="0" err="1" smtClean="0"/>
              <a:t>Justiz</a:t>
            </a:r>
            <a:r>
              <a:rPr lang="tr-TR" sz="800" dirty="0" smtClean="0"/>
              <a:t> </a:t>
            </a:r>
            <a:r>
              <a:rPr lang="tr-TR" sz="800" dirty="0" err="1" smtClean="0"/>
              <a:t>Vaillant</a:t>
            </a:r>
            <a:r>
              <a:rPr lang="tr-TR" sz="800" dirty="0" smtClean="0"/>
              <a:t> AA, </a:t>
            </a:r>
            <a:r>
              <a:rPr lang="tr-TR" sz="800" dirty="0" err="1" smtClean="0"/>
              <a:t>Gupta</a:t>
            </a:r>
            <a:r>
              <a:rPr lang="tr-TR" sz="800" dirty="0" smtClean="0"/>
              <a:t> N. ITP-</a:t>
            </a:r>
            <a:r>
              <a:rPr lang="tr-TR" sz="800" dirty="0" err="1" smtClean="0"/>
              <a:t>Immune</a:t>
            </a:r>
            <a:r>
              <a:rPr lang="tr-TR" sz="800" dirty="0" smtClean="0"/>
              <a:t> </a:t>
            </a:r>
            <a:r>
              <a:rPr lang="tr-TR" sz="800" dirty="0" err="1" smtClean="0"/>
              <a:t>Thrombocytopenic</a:t>
            </a:r>
            <a:r>
              <a:rPr lang="tr-TR" sz="800" dirty="0" smtClean="0"/>
              <a:t> </a:t>
            </a:r>
            <a:r>
              <a:rPr lang="tr-TR" sz="800" dirty="0" err="1" smtClean="0"/>
              <a:t>Purpura</a:t>
            </a:r>
            <a:r>
              <a:rPr lang="tr-TR" sz="800" dirty="0" smtClean="0"/>
              <a:t> (</a:t>
            </a:r>
            <a:r>
              <a:rPr lang="tr-TR" sz="800" dirty="0" err="1" smtClean="0"/>
              <a:t>Archived</a:t>
            </a:r>
            <a:r>
              <a:rPr lang="tr-TR" sz="800" dirty="0" smtClean="0"/>
              <a:t>). 2024 May 5. </a:t>
            </a:r>
            <a:r>
              <a:rPr lang="tr-TR" sz="800" dirty="0" err="1" smtClean="0"/>
              <a:t>In</a:t>
            </a:r>
            <a:r>
              <a:rPr lang="tr-TR" sz="800" dirty="0" smtClean="0"/>
              <a:t>: </a:t>
            </a:r>
            <a:r>
              <a:rPr lang="tr-TR" sz="800" dirty="0" err="1" smtClean="0"/>
              <a:t>StatPearls</a:t>
            </a:r>
            <a:r>
              <a:rPr lang="tr-TR" sz="800" dirty="0" smtClean="0"/>
              <a:t> [Internet]. </a:t>
            </a:r>
            <a:r>
              <a:rPr lang="tr-TR" sz="800" dirty="0" err="1" smtClean="0"/>
              <a:t>Treasure</a:t>
            </a:r>
            <a:r>
              <a:rPr lang="tr-TR" sz="800" dirty="0" smtClean="0"/>
              <a:t> Island (FL): </a:t>
            </a:r>
            <a:r>
              <a:rPr lang="tr-TR" sz="800" dirty="0" err="1" smtClean="0"/>
              <a:t>StatPearls</a:t>
            </a:r>
            <a:r>
              <a:rPr lang="tr-TR" sz="800" dirty="0" smtClean="0"/>
              <a:t> </a:t>
            </a:r>
            <a:r>
              <a:rPr lang="tr-TR" sz="800" dirty="0" err="1" smtClean="0"/>
              <a:t>Publishing</a:t>
            </a:r>
            <a:r>
              <a:rPr lang="tr-TR" sz="800" dirty="0" smtClean="0"/>
              <a:t>; 2025 </a:t>
            </a:r>
            <a:r>
              <a:rPr lang="tr-TR" sz="800" dirty="0" err="1" smtClean="0"/>
              <a:t>Jan</a:t>
            </a:r>
            <a:r>
              <a:rPr lang="tr-TR" sz="800" dirty="0" smtClean="0"/>
              <a:t>–. PMID: 30725925.</a:t>
            </a:r>
          </a:p>
        </p:txBody>
      </p:sp>
      <p:sp>
        <p:nvSpPr>
          <p:cNvPr id="8" name="7 Metin kutusu"/>
          <p:cNvSpPr txBox="1"/>
          <p:nvPr/>
        </p:nvSpPr>
        <p:spPr>
          <a:xfrm>
            <a:off x="1413164" y="1662545"/>
            <a:ext cx="754469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TERCİH EDİLMEYEN HASTA GRUBU:</a:t>
            </a:r>
          </a:p>
          <a:p>
            <a:pPr>
              <a:buFont typeface="Arial" pitchFamily="34" charset="0"/>
              <a:buChar char="•"/>
            </a:pPr>
            <a:endParaRPr lang="tr-TR" dirty="0" smtClean="0"/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 Aktif karaciğer hastalığı olan hastalar</a:t>
            </a:r>
          </a:p>
          <a:p>
            <a:pPr>
              <a:buFont typeface="Arial" pitchFamily="34" charset="0"/>
              <a:buChar char="•"/>
            </a:pPr>
            <a:endParaRPr lang="tr-TR" dirty="0" smtClean="0"/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 Kontrolsüz HT olan hastalar</a:t>
            </a:r>
          </a:p>
          <a:p>
            <a:pPr>
              <a:buFont typeface="Arial" pitchFamily="34" charset="0"/>
              <a:buChar char="•"/>
            </a:pPr>
            <a:endParaRPr lang="tr-TR" dirty="0" smtClean="0"/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 ITP dışı ek </a:t>
            </a:r>
            <a:r>
              <a:rPr lang="tr-TR" dirty="0" err="1" smtClean="0"/>
              <a:t>immün</a:t>
            </a:r>
            <a:r>
              <a:rPr lang="tr-TR" dirty="0" smtClean="0"/>
              <a:t> hastalığı olanlar (özellikle </a:t>
            </a:r>
            <a:r>
              <a:rPr lang="tr-TR" dirty="0" err="1" smtClean="0"/>
              <a:t>sitopenilerin</a:t>
            </a:r>
            <a:r>
              <a:rPr lang="tr-TR" dirty="0" smtClean="0"/>
              <a:t> eşlik ettiği)</a:t>
            </a:r>
          </a:p>
          <a:p>
            <a:pPr>
              <a:buFont typeface="Arial" pitchFamily="34" charset="0"/>
              <a:buChar char="•"/>
            </a:pPr>
            <a:endParaRPr lang="tr-TR" dirty="0" smtClean="0"/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 Yoğun ilaç kullanımı olanlar (ilaç etkileşimi)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9798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133109F-BB06-7DE7-94EE-4D4306829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>
            <a:normAutofit/>
          </a:bodyPr>
          <a:lstStyle/>
          <a:p>
            <a:pPr algn="ctr"/>
            <a:r>
              <a:rPr lang="tr-TR" b="1" dirty="0"/>
              <a:t>TPO-RA ve </a:t>
            </a:r>
            <a:r>
              <a:rPr lang="tr-TR" b="1" dirty="0" smtClean="0"/>
              <a:t>FOSTAMATİNİB</a:t>
            </a:r>
            <a:endParaRPr lang="tr-TR" b="1" dirty="0"/>
          </a:p>
        </p:txBody>
      </p:sp>
      <p:sp>
        <p:nvSpPr>
          <p:cNvPr id="4" name="5-Nokta Yıldız 3"/>
          <p:cNvSpPr/>
          <p:nvPr/>
        </p:nvSpPr>
        <p:spPr>
          <a:xfrm>
            <a:off x="9917723" y="3461656"/>
            <a:ext cx="211016" cy="15072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-Nokta Yıldız 5"/>
          <p:cNvSpPr/>
          <p:nvPr/>
        </p:nvSpPr>
        <p:spPr>
          <a:xfrm>
            <a:off x="5658896" y="3617406"/>
            <a:ext cx="211016" cy="15072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5-Nokta Yıldız 6"/>
          <p:cNvSpPr/>
          <p:nvPr/>
        </p:nvSpPr>
        <p:spPr>
          <a:xfrm>
            <a:off x="8484158" y="3617406"/>
            <a:ext cx="211016" cy="15072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5-Nokta Yıldız 7"/>
          <p:cNvSpPr/>
          <p:nvPr/>
        </p:nvSpPr>
        <p:spPr>
          <a:xfrm>
            <a:off x="9917723" y="4335864"/>
            <a:ext cx="211016" cy="15072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5-Nokta Yıldız 8"/>
          <p:cNvSpPr/>
          <p:nvPr/>
        </p:nvSpPr>
        <p:spPr>
          <a:xfrm>
            <a:off x="10153860" y="4506684"/>
            <a:ext cx="211016" cy="15072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5-Nokta Yıldız 9"/>
          <p:cNvSpPr/>
          <p:nvPr/>
        </p:nvSpPr>
        <p:spPr>
          <a:xfrm>
            <a:off x="9882554" y="4692577"/>
            <a:ext cx="211016" cy="15072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5-Nokta Yıldız 10"/>
          <p:cNvSpPr/>
          <p:nvPr/>
        </p:nvSpPr>
        <p:spPr>
          <a:xfrm>
            <a:off x="5854840" y="4873445"/>
            <a:ext cx="211016" cy="15072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5-Nokta Yıldız 11"/>
          <p:cNvSpPr/>
          <p:nvPr/>
        </p:nvSpPr>
        <p:spPr>
          <a:xfrm>
            <a:off x="10168933" y="5044265"/>
            <a:ext cx="211016" cy="15072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5-Nokta Yıldız 12"/>
          <p:cNvSpPr/>
          <p:nvPr/>
        </p:nvSpPr>
        <p:spPr>
          <a:xfrm>
            <a:off x="7256585" y="5024170"/>
            <a:ext cx="211016" cy="15072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5-Nokta Yıldız 13"/>
          <p:cNvSpPr/>
          <p:nvPr/>
        </p:nvSpPr>
        <p:spPr>
          <a:xfrm>
            <a:off x="10093570" y="5471327"/>
            <a:ext cx="211016" cy="15072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9605" y="1399309"/>
            <a:ext cx="11120504" cy="4777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15 Metin kutusu"/>
          <p:cNvSpPr txBox="1"/>
          <p:nvPr/>
        </p:nvSpPr>
        <p:spPr>
          <a:xfrm>
            <a:off x="1814946" y="6276109"/>
            <a:ext cx="97951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dirty="0" smtClean="0"/>
              <a:t>Matzdorff A, </a:t>
            </a:r>
            <a:r>
              <a:rPr lang="tr-TR" sz="800" dirty="0" err="1" smtClean="0"/>
              <a:t>Alesci</a:t>
            </a:r>
            <a:r>
              <a:rPr lang="tr-TR" sz="800" dirty="0" smtClean="0"/>
              <a:t> SR et al. </a:t>
            </a:r>
            <a:r>
              <a:rPr lang="tr-TR" sz="800" dirty="0" err="1" smtClean="0"/>
              <a:t>Expert</a:t>
            </a:r>
            <a:r>
              <a:rPr lang="tr-TR" sz="800" dirty="0" smtClean="0"/>
              <a:t> </a:t>
            </a:r>
            <a:r>
              <a:rPr lang="tr-TR" sz="800" dirty="0" err="1" smtClean="0"/>
              <a:t>Report</a:t>
            </a:r>
            <a:r>
              <a:rPr lang="tr-TR" sz="800" dirty="0" smtClean="0"/>
              <a:t> on </a:t>
            </a:r>
            <a:r>
              <a:rPr lang="tr-TR" sz="800" dirty="0" err="1" smtClean="0"/>
              <a:t>Immune</a:t>
            </a:r>
            <a:r>
              <a:rPr lang="tr-TR" sz="800" dirty="0" smtClean="0"/>
              <a:t> </a:t>
            </a:r>
            <a:r>
              <a:rPr lang="tr-TR" sz="800" dirty="0" err="1" smtClean="0"/>
              <a:t>Thrombocytopenia</a:t>
            </a:r>
            <a:r>
              <a:rPr lang="tr-TR" sz="800" dirty="0" smtClean="0"/>
              <a:t>: </a:t>
            </a:r>
            <a:r>
              <a:rPr lang="tr-TR" sz="800" dirty="0" err="1" smtClean="0"/>
              <a:t>Current</a:t>
            </a:r>
            <a:r>
              <a:rPr lang="tr-TR" sz="800" dirty="0" smtClean="0"/>
              <a:t> </a:t>
            </a:r>
            <a:r>
              <a:rPr lang="tr-TR" sz="800" dirty="0" err="1" smtClean="0"/>
              <a:t>Diagnostics</a:t>
            </a:r>
            <a:r>
              <a:rPr lang="tr-TR" sz="800" dirty="0" smtClean="0"/>
              <a:t> </a:t>
            </a:r>
            <a:r>
              <a:rPr lang="tr-TR" sz="800" dirty="0" err="1" smtClean="0"/>
              <a:t>and</a:t>
            </a:r>
            <a:r>
              <a:rPr lang="tr-TR" sz="800" dirty="0" smtClean="0"/>
              <a:t> </a:t>
            </a:r>
            <a:r>
              <a:rPr lang="tr-TR" sz="800" dirty="0" err="1" smtClean="0"/>
              <a:t>Treatment</a:t>
            </a:r>
            <a:r>
              <a:rPr lang="tr-TR" sz="800" dirty="0" smtClean="0"/>
              <a:t> - </a:t>
            </a:r>
            <a:r>
              <a:rPr lang="tr-TR" sz="800" dirty="0" err="1" smtClean="0"/>
              <a:t>Recommendations</a:t>
            </a:r>
            <a:r>
              <a:rPr lang="tr-TR" sz="800" dirty="0" smtClean="0"/>
              <a:t> </a:t>
            </a:r>
            <a:r>
              <a:rPr lang="tr-TR" sz="800" dirty="0" err="1" smtClean="0"/>
              <a:t>from</a:t>
            </a:r>
            <a:r>
              <a:rPr lang="tr-TR" sz="800" dirty="0" smtClean="0"/>
              <a:t> an </a:t>
            </a:r>
            <a:r>
              <a:rPr lang="tr-TR" sz="800" dirty="0" err="1" smtClean="0"/>
              <a:t>Expert</a:t>
            </a:r>
            <a:r>
              <a:rPr lang="tr-TR" sz="800" dirty="0" smtClean="0"/>
              <a:t> </a:t>
            </a:r>
            <a:r>
              <a:rPr lang="tr-TR" sz="800" dirty="0" err="1" smtClean="0"/>
              <a:t>Group</a:t>
            </a:r>
            <a:r>
              <a:rPr lang="tr-TR" sz="800" dirty="0" smtClean="0"/>
              <a:t> </a:t>
            </a:r>
            <a:r>
              <a:rPr lang="tr-TR" sz="800" dirty="0" err="1" smtClean="0"/>
              <a:t>from</a:t>
            </a:r>
            <a:r>
              <a:rPr lang="tr-TR" sz="800" dirty="0" smtClean="0"/>
              <a:t> </a:t>
            </a:r>
            <a:r>
              <a:rPr lang="tr-TR" sz="800" dirty="0" err="1" smtClean="0"/>
              <a:t>Austria</a:t>
            </a:r>
            <a:r>
              <a:rPr lang="tr-TR" sz="800" dirty="0" smtClean="0"/>
              <a:t>, </a:t>
            </a:r>
            <a:r>
              <a:rPr lang="tr-TR" sz="800" dirty="0" err="1" smtClean="0"/>
              <a:t>Germany</a:t>
            </a:r>
            <a:r>
              <a:rPr lang="tr-TR" sz="800" dirty="0" smtClean="0"/>
              <a:t>, </a:t>
            </a:r>
            <a:r>
              <a:rPr lang="tr-TR" sz="800" dirty="0" err="1" smtClean="0"/>
              <a:t>and</a:t>
            </a:r>
            <a:r>
              <a:rPr lang="tr-TR" sz="800" dirty="0" smtClean="0"/>
              <a:t> </a:t>
            </a:r>
            <a:r>
              <a:rPr lang="tr-TR" sz="800" dirty="0" err="1" smtClean="0"/>
              <a:t>Switzerland</a:t>
            </a:r>
            <a:r>
              <a:rPr lang="tr-TR" sz="800" dirty="0" smtClean="0"/>
              <a:t>. </a:t>
            </a:r>
            <a:r>
              <a:rPr lang="tr-TR" sz="800" dirty="0" err="1" smtClean="0"/>
              <a:t>Oncol</a:t>
            </a:r>
            <a:r>
              <a:rPr lang="tr-TR" sz="800" dirty="0" smtClean="0"/>
              <a:t> </a:t>
            </a:r>
            <a:r>
              <a:rPr lang="tr-TR" sz="800" dirty="0" err="1" smtClean="0"/>
              <a:t>Res</a:t>
            </a:r>
            <a:r>
              <a:rPr lang="tr-TR" sz="800" dirty="0" smtClean="0"/>
              <a:t> </a:t>
            </a:r>
            <a:r>
              <a:rPr lang="tr-TR" sz="800" dirty="0" err="1" smtClean="0"/>
              <a:t>Treat</a:t>
            </a:r>
            <a:r>
              <a:rPr lang="tr-TR" sz="800" dirty="0" smtClean="0"/>
              <a:t>. 2023;46 </a:t>
            </a:r>
            <a:r>
              <a:rPr lang="tr-TR" sz="800" dirty="0" err="1" smtClean="0"/>
              <a:t>Suppl</a:t>
            </a:r>
            <a:r>
              <a:rPr lang="tr-TR" sz="800" dirty="0" smtClean="0"/>
              <a:t> 2:5-44.</a:t>
            </a:r>
            <a:endParaRPr lang="tr-TR" sz="800" dirty="0"/>
          </a:p>
        </p:txBody>
      </p:sp>
    </p:spTree>
    <p:extLst>
      <p:ext uri="{BB962C8B-B14F-4D97-AF65-F5344CB8AC3E}">
        <p14:creationId xmlns:p14="http://schemas.microsoft.com/office/powerpoint/2010/main" val="62592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78873" y="365125"/>
            <a:ext cx="10958945" cy="1325563"/>
          </a:xfrm>
        </p:spPr>
        <p:txBody>
          <a:bodyPr/>
          <a:lstStyle/>
          <a:p>
            <a:r>
              <a:rPr lang="tr-TR" b="1" dirty="0" smtClean="0"/>
              <a:t>İMMUN TROMBOSİTOPENİK PURPURA (İTP)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79763" y="1565564"/>
            <a:ext cx="10515600" cy="4516582"/>
          </a:xfrm>
        </p:spPr>
        <p:txBody>
          <a:bodyPr>
            <a:noAutofit/>
          </a:bodyPr>
          <a:lstStyle/>
          <a:p>
            <a:r>
              <a:rPr lang="tr-TR" sz="2600" dirty="0" err="1" smtClean="0"/>
              <a:t>Otoimmun</a:t>
            </a:r>
            <a:r>
              <a:rPr lang="tr-TR" sz="2600" dirty="0" smtClean="0"/>
              <a:t> bir hastalık</a:t>
            </a:r>
          </a:p>
          <a:p>
            <a:r>
              <a:rPr lang="tr-TR" sz="2600" dirty="0" err="1" smtClean="0"/>
              <a:t>Plt</a:t>
            </a:r>
            <a:r>
              <a:rPr lang="tr-TR" sz="2600" dirty="0" smtClean="0"/>
              <a:t> sayısı &lt; 100000/mm³</a:t>
            </a:r>
          </a:p>
          <a:p>
            <a:r>
              <a:rPr lang="tr-TR" sz="2600" dirty="0" err="1" smtClean="0"/>
              <a:t>Plt</a:t>
            </a:r>
            <a:r>
              <a:rPr lang="tr-TR" sz="2600" dirty="0" smtClean="0"/>
              <a:t> karşı </a:t>
            </a:r>
            <a:r>
              <a:rPr lang="tr-TR" sz="2600" dirty="0" err="1" smtClean="0"/>
              <a:t>sensitize</a:t>
            </a:r>
            <a:r>
              <a:rPr lang="tr-TR" sz="2600" dirty="0" smtClean="0"/>
              <a:t> </a:t>
            </a:r>
            <a:r>
              <a:rPr lang="tr-TR" sz="2600" dirty="0" err="1" smtClean="0"/>
              <a:t>IgG</a:t>
            </a:r>
            <a:r>
              <a:rPr lang="tr-TR" sz="2600" dirty="0" smtClean="0"/>
              <a:t> tipinde </a:t>
            </a:r>
            <a:r>
              <a:rPr lang="tr-TR" sz="2600" dirty="0" err="1" smtClean="0"/>
              <a:t>otontikorlar</a:t>
            </a:r>
            <a:endParaRPr lang="tr-TR" sz="2600" dirty="0" smtClean="0"/>
          </a:p>
          <a:p>
            <a:r>
              <a:rPr lang="tr-TR" sz="2600" dirty="0" err="1" smtClean="0"/>
              <a:t>Sekonder</a:t>
            </a:r>
            <a:r>
              <a:rPr lang="tr-TR" sz="2600" dirty="0" smtClean="0"/>
              <a:t> nedenler sık (KLL,SLE,</a:t>
            </a:r>
            <a:r>
              <a:rPr lang="tr-TR" sz="2600" dirty="0" err="1" smtClean="0"/>
              <a:t>lenfoma</a:t>
            </a:r>
            <a:r>
              <a:rPr lang="tr-TR" sz="2600" dirty="0" smtClean="0"/>
              <a:t>,EBV </a:t>
            </a:r>
            <a:r>
              <a:rPr lang="tr-TR" sz="2600" dirty="0" err="1" smtClean="0"/>
              <a:t>enf</a:t>
            </a:r>
            <a:r>
              <a:rPr lang="tr-TR" sz="2600" dirty="0" smtClean="0"/>
              <a:t>.,ilaçlar)</a:t>
            </a:r>
          </a:p>
          <a:p>
            <a:r>
              <a:rPr lang="tr-TR" sz="2600" dirty="0" err="1" smtClean="0"/>
              <a:t>Ekartasyon</a:t>
            </a:r>
            <a:r>
              <a:rPr lang="tr-TR" sz="2600" dirty="0" smtClean="0"/>
              <a:t> tanısı</a:t>
            </a:r>
          </a:p>
          <a:p>
            <a:r>
              <a:rPr lang="tr-TR" sz="2600" dirty="0" smtClean="0"/>
              <a:t>Erişkinlerde kronik ITP (süre &gt;12 ay)</a:t>
            </a:r>
          </a:p>
          <a:p>
            <a:r>
              <a:rPr lang="tr-TR" sz="2600" dirty="0" err="1" smtClean="0"/>
              <a:t>İnsidans</a:t>
            </a:r>
            <a:r>
              <a:rPr lang="tr-TR" sz="2600" dirty="0" smtClean="0"/>
              <a:t> 1-6/100.000 yılda</a:t>
            </a:r>
          </a:p>
          <a:p>
            <a:r>
              <a:rPr lang="tr-TR" sz="2600" dirty="0" smtClean="0"/>
              <a:t>Türkiye’de </a:t>
            </a:r>
            <a:r>
              <a:rPr lang="tr-TR" sz="2600" dirty="0" err="1" smtClean="0"/>
              <a:t>insidans</a:t>
            </a:r>
            <a:r>
              <a:rPr lang="tr-TR" sz="2600" dirty="0" smtClean="0"/>
              <a:t>  5,1/100.000 yılda (+ çocuk)  2024</a:t>
            </a:r>
          </a:p>
          <a:p>
            <a:r>
              <a:rPr lang="tr-TR" sz="2600" dirty="0" smtClean="0"/>
              <a:t>K/E: 3/1</a:t>
            </a:r>
          </a:p>
        </p:txBody>
      </p:sp>
      <p:sp>
        <p:nvSpPr>
          <p:cNvPr id="4" name="3 Metin kutusu"/>
          <p:cNvSpPr txBox="1"/>
          <p:nvPr/>
        </p:nvSpPr>
        <p:spPr>
          <a:xfrm>
            <a:off x="2493818" y="6068290"/>
            <a:ext cx="9698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dirty="0" smtClean="0"/>
              <a:t>-</a:t>
            </a:r>
            <a:r>
              <a:rPr lang="tr-TR" sz="800" dirty="0" err="1" smtClean="0"/>
              <a:t>Justiz</a:t>
            </a:r>
            <a:r>
              <a:rPr lang="tr-TR" sz="800" dirty="0" smtClean="0"/>
              <a:t> </a:t>
            </a:r>
            <a:r>
              <a:rPr lang="tr-TR" sz="800" dirty="0" err="1" smtClean="0"/>
              <a:t>Vaillant</a:t>
            </a:r>
            <a:r>
              <a:rPr lang="tr-TR" sz="800" dirty="0" smtClean="0"/>
              <a:t> AA, </a:t>
            </a:r>
            <a:r>
              <a:rPr lang="tr-TR" sz="800" dirty="0" err="1" smtClean="0"/>
              <a:t>Gupta</a:t>
            </a:r>
            <a:r>
              <a:rPr lang="tr-TR" sz="800" dirty="0" smtClean="0"/>
              <a:t> N. ITP-</a:t>
            </a:r>
            <a:r>
              <a:rPr lang="tr-TR" sz="800" dirty="0" err="1" smtClean="0"/>
              <a:t>Immune</a:t>
            </a:r>
            <a:r>
              <a:rPr lang="tr-TR" sz="800" dirty="0" smtClean="0"/>
              <a:t> </a:t>
            </a:r>
            <a:r>
              <a:rPr lang="tr-TR" sz="800" dirty="0" err="1" smtClean="0"/>
              <a:t>Thrombocytopenic</a:t>
            </a:r>
            <a:r>
              <a:rPr lang="tr-TR" sz="800" dirty="0" smtClean="0"/>
              <a:t> </a:t>
            </a:r>
            <a:r>
              <a:rPr lang="tr-TR" sz="800" dirty="0" err="1" smtClean="0"/>
              <a:t>Purpura</a:t>
            </a:r>
            <a:r>
              <a:rPr lang="tr-TR" sz="800" dirty="0" smtClean="0"/>
              <a:t> (</a:t>
            </a:r>
            <a:r>
              <a:rPr lang="tr-TR" sz="800" dirty="0" err="1" smtClean="0"/>
              <a:t>Archived</a:t>
            </a:r>
            <a:r>
              <a:rPr lang="tr-TR" sz="800" dirty="0" smtClean="0"/>
              <a:t>). 2024 May 5. </a:t>
            </a:r>
            <a:r>
              <a:rPr lang="tr-TR" sz="800" dirty="0" err="1" smtClean="0"/>
              <a:t>In</a:t>
            </a:r>
            <a:r>
              <a:rPr lang="tr-TR" sz="800" dirty="0" smtClean="0"/>
              <a:t>: </a:t>
            </a:r>
            <a:r>
              <a:rPr lang="tr-TR" sz="800" dirty="0" err="1" smtClean="0"/>
              <a:t>StatPearls</a:t>
            </a:r>
            <a:r>
              <a:rPr lang="tr-TR" sz="800" dirty="0" smtClean="0"/>
              <a:t> [Internet]. </a:t>
            </a:r>
            <a:r>
              <a:rPr lang="tr-TR" sz="800" dirty="0" err="1" smtClean="0"/>
              <a:t>Treasure</a:t>
            </a:r>
            <a:r>
              <a:rPr lang="tr-TR" sz="800" dirty="0" smtClean="0"/>
              <a:t> Island (FL): </a:t>
            </a:r>
            <a:r>
              <a:rPr lang="tr-TR" sz="800" dirty="0" err="1" smtClean="0"/>
              <a:t>StatPearls</a:t>
            </a:r>
            <a:r>
              <a:rPr lang="tr-TR" sz="800" dirty="0" smtClean="0"/>
              <a:t> </a:t>
            </a:r>
            <a:r>
              <a:rPr lang="tr-TR" sz="800" dirty="0" err="1" smtClean="0"/>
              <a:t>Publishing</a:t>
            </a:r>
            <a:r>
              <a:rPr lang="tr-TR" sz="800" dirty="0" smtClean="0"/>
              <a:t>; 2025 </a:t>
            </a:r>
            <a:r>
              <a:rPr lang="tr-TR" sz="800" dirty="0" err="1" smtClean="0"/>
              <a:t>Jan</a:t>
            </a:r>
            <a:r>
              <a:rPr lang="tr-TR" sz="800" dirty="0" smtClean="0"/>
              <a:t>–. PMID: 30725925</a:t>
            </a:r>
            <a:r>
              <a:rPr lang="tr-TR" dirty="0" smtClean="0"/>
              <a:t>.</a:t>
            </a:r>
          </a:p>
          <a:p>
            <a:r>
              <a:rPr lang="tr-TR" sz="800" dirty="0" smtClean="0"/>
              <a:t>-</a:t>
            </a:r>
            <a:r>
              <a:rPr lang="tr-TR" sz="800" dirty="0" err="1" smtClean="0"/>
              <a:t>Pietras</a:t>
            </a:r>
            <a:r>
              <a:rPr lang="tr-TR" sz="800" dirty="0" smtClean="0"/>
              <a:t> NM, </a:t>
            </a:r>
            <a:r>
              <a:rPr lang="tr-TR" sz="800" dirty="0" err="1" smtClean="0"/>
              <a:t>Gupta</a:t>
            </a:r>
            <a:r>
              <a:rPr lang="tr-TR" sz="800" dirty="0" smtClean="0"/>
              <a:t> N et al. </a:t>
            </a:r>
            <a:r>
              <a:rPr lang="tr-TR" sz="800" dirty="0" err="1" smtClean="0"/>
              <a:t>Immune</a:t>
            </a:r>
            <a:r>
              <a:rPr lang="tr-TR" sz="800" dirty="0" smtClean="0"/>
              <a:t> </a:t>
            </a:r>
            <a:r>
              <a:rPr lang="tr-TR" sz="800" dirty="0" err="1" smtClean="0"/>
              <a:t>Thrombocytopenia</a:t>
            </a:r>
            <a:r>
              <a:rPr lang="tr-TR" sz="800" dirty="0" smtClean="0"/>
              <a:t>. 2024 May 5. </a:t>
            </a:r>
            <a:r>
              <a:rPr lang="tr-TR" sz="800" dirty="0" err="1" smtClean="0"/>
              <a:t>In</a:t>
            </a:r>
            <a:r>
              <a:rPr lang="tr-TR" sz="800" dirty="0" smtClean="0"/>
              <a:t>: </a:t>
            </a:r>
            <a:r>
              <a:rPr lang="tr-TR" sz="800" dirty="0" err="1" smtClean="0"/>
              <a:t>StatPearls</a:t>
            </a:r>
            <a:r>
              <a:rPr lang="tr-TR" sz="800" dirty="0" smtClean="0"/>
              <a:t> [Internet]. </a:t>
            </a:r>
            <a:r>
              <a:rPr lang="tr-TR" sz="800" dirty="0" err="1" smtClean="0"/>
              <a:t>Treasure</a:t>
            </a:r>
            <a:r>
              <a:rPr lang="tr-TR" sz="800" dirty="0" smtClean="0"/>
              <a:t> Island (FL): </a:t>
            </a:r>
            <a:r>
              <a:rPr lang="tr-TR" sz="800" dirty="0" err="1" smtClean="0"/>
              <a:t>StatPearls</a:t>
            </a:r>
            <a:r>
              <a:rPr lang="tr-TR" sz="800" dirty="0" smtClean="0"/>
              <a:t> </a:t>
            </a:r>
            <a:r>
              <a:rPr lang="tr-TR" sz="800" dirty="0" err="1" smtClean="0"/>
              <a:t>Publishing</a:t>
            </a:r>
            <a:r>
              <a:rPr lang="tr-TR" sz="800" dirty="0" smtClean="0"/>
              <a:t>; 2025 </a:t>
            </a:r>
            <a:r>
              <a:rPr lang="tr-TR" sz="800" dirty="0" err="1" smtClean="0"/>
              <a:t>Jan</a:t>
            </a:r>
            <a:r>
              <a:rPr lang="tr-TR" sz="800" dirty="0" smtClean="0"/>
              <a:t>–. PMID: 32965953.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1ED8999-F9B2-4E8A-BDDF-0BE19AB70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852"/>
            <a:ext cx="10515600" cy="1325563"/>
          </a:xfrm>
          <a:noFill/>
        </p:spPr>
        <p:txBody>
          <a:bodyPr>
            <a:normAutofit/>
          </a:bodyPr>
          <a:lstStyle/>
          <a:p>
            <a:pPr algn="ctr"/>
            <a:r>
              <a:rPr lang="tr-TR" b="1" dirty="0" smtClean="0"/>
              <a:t>SPLENEKTOMİ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C37C548-A576-4DB8-BDB1-C36772E60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6692" y="1023257"/>
            <a:ext cx="6289964" cy="537038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tr-TR" sz="3200" dirty="0"/>
              <a:t>Erken yanıt oranı %90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tr-TR" sz="3200" dirty="0" smtClean="0"/>
              <a:t>5 </a:t>
            </a:r>
            <a:r>
              <a:rPr lang="tr-TR" sz="3200" dirty="0"/>
              <a:t>yıllık  yanıt oranları %60-70 , </a:t>
            </a:r>
            <a:r>
              <a:rPr lang="tr-TR" sz="3200" dirty="0" err="1" smtClean="0"/>
              <a:t>küratif</a:t>
            </a:r>
            <a:r>
              <a:rPr lang="tr-TR" sz="3200" dirty="0" smtClean="0"/>
              <a:t> tedavi</a:t>
            </a:r>
            <a:endParaRPr lang="tr-TR" sz="3200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tr-TR" sz="3200" dirty="0" smtClean="0"/>
              <a:t>Yanıt </a:t>
            </a:r>
            <a:r>
              <a:rPr lang="tr-TR" sz="3200" dirty="0"/>
              <a:t>öngörülebilir değil. %20 yanıtsız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tr-TR" sz="3200" dirty="0" err="1" smtClean="0"/>
              <a:t>Steroid</a:t>
            </a:r>
            <a:r>
              <a:rPr lang="tr-TR" sz="3200" dirty="0" smtClean="0"/>
              <a:t> ve IVIG yanıtsız </a:t>
            </a:r>
            <a:r>
              <a:rPr lang="tr-TR" sz="3200" dirty="0"/>
              <a:t>hayatı tehdit eden </a:t>
            </a:r>
            <a:r>
              <a:rPr lang="tr-TR" sz="3200" dirty="0" smtClean="0"/>
              <a:t>kanamalı hastalarda</a:t>
            </a:r>
            <a:endParaRPr lang="tr-TR" sz="3200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tr-TR" sz="3200" dirty="0" smtClean="0"/>
              <a:t>&gt;</a:t>
            </a:r>
            <a:r>
              <a:rPr lang="tr-TR" sz="3200" dirty="0"/>
              <a:t>65 yaş nüks oranı fazla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tr-TR" sz="3200" dirty="0" err="1" smtClean="0"/>
              <a:t>Rtx</a:t>
            </a:r>
            <a:r>
              <a:rPr lang="tr-TR" sz="3200" dirty="0" smtClean="0"/>
              <a:t> </a:t>
            </a:r>
            <a:r>
              <a:rPr lang="tr-TR" sz="3200" dirty="0"/>
              <a:t>yanıtsız hastalarda iyi yanıt oranları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tr-TR" sz="3200" dirty="0" smtClean="0"/>
              <a:t>Diğer </a:t>
            </a:r>
            <a:r>
              <a:rPr lang="tr-TR" sz="3200" dirty="0"/>
              <a:t>tedavilerle ve </a:t>
            </a:r>
            <a:r>
              <a:rPr lang="tr-TR" sz="3200" dirty="0" err="1"/>
              <a:t>spontan</a:t>
            </a:r>
            <a:r>
              <a:rPr lang="tr-TR" sz="3200" dirty="0"/>
              <a:t> </a:t>
            </a:r>
            <a:r>
              <a:rPr lang="tr-TR" sz="3200" dirty="0" err="1"/>
              <a:t>remisyon</a:t>
            </a:r>
            <a:r>
              <a:rPr lang="tr-TR" sz="3200" dirty="0"/>
              <a:t> olasılığı nedeni ile 12-24 ay kadar beklenmesi </a:t>
            </a:r>
            <a:r>
              <a:rPr lang="tr-TR" sz="3200" dirty="0" smtClean="0"/>
              <a:t>önerilmekte</a:t>
            </a:r>
            <a:endParaRPr lang="tr-TR" sz="3200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tr-TR" sz="3200" dirty="0" smtClean="0"/>
              <a:t>Uzun </a:t>
            </a:r>
            <a:r>
              <a:rPr lang="tr-TR" sz="3200" dirty="0"/>
              <a:t>vadeli riskler </a:t>
            </a:r>
            <a:r>
              <a:rPr lang="tr-TR" sz="3200" dirty="0" smtClean="0"/>
              <a:t>(</a:t>
            </a:r>
            <a:r>
              <a:rPr lang="tr-TR" sz="3200" dirty="0" err="1" smtClean="0"/>
              <a:t>tromboz</a:t>
            </a:r>
            <a:r>
              <a:rPr lang="tr-TR" sz="3200" dirty="0" smtClean="0"/>
              <a:t> x2.7, enfeksiyon x4-14, </a:t>
            </a:r>
            <a:r>
              <a:rPr lang="tr-TR" sz="3200" dirty="0" err="1" smtClean="0"/>
              <a:t>pulmoner</a:t>
            </a:r>
            <a:r>
              <a:rPr lang="tr-TR" sz="3200" dirty="0" smtClean="0"/>
              <a:t> HT)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tr-TR" sz="3200" b="1" dirty="0" smtClean="0"/>
              <a:t>Tercih edilmeyen grup: </a:t>
            </a:r>
            <a:r>
              <a:rPr lang="tr-TR" sz="3200" dirty="0" smtClean="0"/>
              <a:t>İleri yaş, </a:t>
            </a:r>
            <a:r>
              <a:rPr lang="tr-TR" sz="3200" dirty="0" err="1" smtClean="0"/>
              <a:t>tromboz</a:t>
            </a:r>
            <a:r>
              <a:rPr lang="tr-TR" sz="3200" dirty="0" smtClean="0"/>
              <a:t> öyküsü olan, </a:t>
            </a:r>
            <a:r>
              <a:rPr lang="tr-TR" sz="3200" dirty="0" err="1" smtClean="0"/>
              <a:t>pulmoner</a:t>
            </a:r>
            <a:r>
              <a:rPr lang="tr-TR" sz="3200" dirty="0" smtClean="0"/>
              <a:t> HT olan, aktif </a:t>
            </a:r>
            <a:r>
              <a:rPr lang="tr-TR" sz="3200" dirty="0" err="1" smtClean="0"/>
              <a:t>enf</a:t>
            </a:r>
            <a:r>
              <a:rPr lang="tr-TR" sz="3200" dirty="0" smtClean="0"/>
              <a:t>. olan (</a:t>
            </a:r>
            <a:r>
              <a:rPr lang="tr-TR" sz="3200" dirty="0" err="1" smtClean="0"/>
              <a:t>Tbc</a:t>
            </a:r>
            <a:r>
              <a:rPr lang="tr-TR" sz="3200" dirty="0" smtClean="0"/>
              <a:t> gibi) hastalar</a:t>
            </a:r>
            <a:endParaRPr lang="tr-TR" sz="3200" dirty="0"/>
          </a:p>
          <a:p>
            <a:endParaRPr lang="tr-TR" sz="2000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739FB9-D71E-4463-A880-D7B14F090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341" y="1249429"/>
            <a:ext cx="4092057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5AF8A378-BD85-458D-A9DA-6EC4542F68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1636" y="6303818"/>
            <a:ext cx="92427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defRPr/>
            </a:pPr>
            <a:r>
              <a:rPr lang="tr-TR" sz="800" dirty="0" smtClean="0">
                <a:latin typeface="+mj-lt"/>
              </a:rPr>
              <a:t>-</a:t>
            </a:r>
            <a:r>
              <a:rPr lang="en-US" sz="800" dirty="0" smtClean="0">
                <a:latin typeface="+mj-lt"/>
              </a:rPr>
              <a:t>Boyle S, White RH, Brunson A, </a:t>
            </a:r>
            <a:r>
              <a:rPr lang="en-US" sz="800" dirty="0" err="1" smtClean="0">
                <a:latin typeface="+mj-lt"/>
              </a:rPr>
              <a:t>Wun</a:t>
            </a:r>
            <a:r>
              <a:rPr lang="en-US" sz="800" dirty="0" smtClean="0">
                <a:latin typeface="+mj-lt"/>
              </a:rPr>
              <a:t> T. </a:t>
            </a:r>
            <a:r>
              <a:rPr lang="en-US" sz="800" dirty="0" err="1" smtClean="0">
                <a:latin typeface="+mj-lt"/>
              </a:rPr>
              <a:t>Splenectomy</a:t>
            </a:r>
            <a:r>
              <a:rPr lang="en-US" sz="800" dirty="0" smtClean="0">
                <a:latin typeface="+mj-lt"/>
              </a:rPr>
              <a:t> and the incidence of venous </a:t>
            </a:r>
            <a:r>
              <a:rPr lang="en-US" sz="800" dirty="0" err="1" smtClean="0">
                <a:latin typeface="+mj-lt"/>
              </a:rPr>
              <a:t>thromboembolism</a:t>
            </a:r>
            <a:r>
              <a:rPr lang="en-US" sz="800" dirty="0" smtClean="0">
                <a:latin typeface="+mj-lt"/>
              </a:rPr>
              <a:t> and sepsis in patients with immune thrombocytopenia. Blood. 2013 Jun 6;121(23):4782-90. </a:t>
            </a:r>
            <a:endParaRPr lang="tr-TR" sz="800" dirty="0" smtClean="0">
              <a:latin typeface="+mj-lt"/>
            </a:endParaRPr>
          </a:p>
          <a:p>
            <a:pPr>
              <a:defRPr/>
            </a:pPr>
            <a:r>
              <a:rPr lang="tr-TR" altLang="tr-TR" sz="800" dirty="0" smtClean="0">
                <a:latin typeface="+mj-lt"/>
              </a:rPr>
              <a:t>-</a:t>
            </a:r>
            <a:r>
              <a:rPr lang="tr-TR" sz="800" dirty="0" smtClean="0"/>
              <a:t>Matzdorff A, </a:t>
            </a:r>
            <a:r>
              <a:rPr lang="tr-TR" sz="800" dirty="0" err="1" smtClean="0"/>
              <a:t>Alesci</a:t>
            </a:r>
            <a:r>
              <a:rPr lang="tr-TR" sz="800" dirty="0" smtClean="0"/>
              <a:t> SR et al. </a:t>
            </a:r>
            <a:r>
              <a:rPr lang="tr-TR" sz="800" dirty="0" err="1" smtClean="0"/>
              <a:t>Expert</a:t>
            </a:r>
            <a:r>
              <a:rPr lang="tr-TR" sz="800" dirty="0" smtClean="0"/>
              <a:t> </a:t>
            </a:r>
            <a:r>
              <a:rPr lang="tr-TR" sz="800" dirty="0" err="1" smtClean="0"/>
              <a:t>Report</a:t>
            </a:r>
            <a:r>
              <a:rPr lang="tr-TR" sz="800" dirty="0" smtClean="0"/>
              <a:t> on </a:t>
            </a:r>
            <a:r>
              <a:rPr lang="tr-TR" sz="800" dirty="0" err="1" smtClean="0"/>
              <a:t>Immune</a:t>
            </a:r>
            <a:r>
              <a:rPr lang="tr-TR" sz="800" dirty="0" smtClean="0"/>
              <a:t> </a:t>
            </a:r>
            <a:r>
              <a:rPr lang="tr-TR" sz="800" dirty="0" err="1" smtClean="0"/>
              <a:t>Thrombocytopenia</a:t>
            </a:r>
            <a:r>
              <a:rPr lang="tr-TR" sz="800" dirty="0" smtClean="0"/>
              <a:t>: </a:t>
            </a:r>
            <a:r>
              <a:rPr lang="tr-TR" sz="800" dirty="0" err="1" smtClean="0"/>
              <a:t>Current</a:t>
            </a:r>
            <a:r>
              <a:rPr lang="tr-TR" sz="800" dirty="0" smtClean="0"/>
              <a:t> </a:t>
            </a:r>
            <a:r>
              <a:rPr lang="tr-TR" sz="800" dirty="0" err="1" smtClean="0"/>
              <a:t>Diagnostics</a:t>
            </a:r>
            <a:r>
              <a:rPr lang="tr-TR" sz="800" dirty="0" smtClean="0"/>
              <a:t> </a:t>
            </a:r>
            <a:r>
              <a:rPr lang="tr-TR" sz="800" dirty="0" err="1" smtClean="0"/>
              <a:t>and</a:t>
            </a:r>
            <a:r>
              <a:rPr lang="tr-TR" sz="800" dirty="0" smtClean="0"/>
              <a:t> </a:t>
            </a:r>
            <a:r>
              <a:rPr lang="tr-TR" sz="800" dirty="0" err="1" smtClean="0"/>
              <a:t>Treatment</a:t>
            </a:r>
            <a:r>
              <a:rPr lang="tr-TR" sz="800" dirty="0" smtClean="0"/>
              <a:t> - </a:t>
            </a:r>
            <a:r>
              <a:rPr lang="tr-TR" sz="800" dirty="0" err="1" smtClean="0"/>
              <a:t>Recommendations</a:t>
            </a:r>
            <a:r>
              <a:rPr lang="tr-TR" sz="800" dirty="0" smtClean="0"/>
              <a:t> </a:t>
            </a:r>
            <a:r>
              <a:rPr lang="tr-TR" sz="800" dirty="0" err="1" smtClean="0"/>
              <a:t>from</a:t>
            </a:r>
            <a:r>
              <a:rPr lang="tr-TR" sz="800" dirty="0" smtClean="0"/>
              <a:t> an </a:t>
            </a:r>
            <a:r>
              <a:rPr lang="tr-TR" sz="800" dirty="0" err="1" smtClean="0"/>
              <a:t>Expert</a:t>
            </a:r>
            <a:r>
              <a:rPr lang="tr-TR" sz="800" dirty="0" smtClean="0"/>
              <a:t> </a:t>
            </a:r>
            <a:r>
              <a:rPr lang="tr-TR" sz="800" dirty="0" err="1" smtClean="0"/>
              <a:t>Group</a:t>
            </a:r>
            <a:r>
              <a:rPr lang="tr-TR" sz="800" dirty="0" smtClean="0"/>
              <a:t> </a:t>
            </a:r>
            <a:r>
              <a:rPr lang="tr-TR" sz="800" dirty="0" err="1" smtClean="0"/>
              <a:t>from</a:t>
            </a:r>
            <a:r>
              <a:rPr lang="tr-TR" sz="800" dirty="0" smtClean="0"/>
              <a:t> </a:t>
            </a:r>
            <a:r>
              <a:rPr lang="tr-TR" sz="800" dirty="0" err="1" smtClean="0"/>
              <a:t>Austria</a:t>
            </a:r>
            <a:r>
              <a:rPr lang="tr-TR" sz="800" dirty="0" smtClean="0"/>
              <a:t>, </a:t>
            </a:r>
            <a:r>
              <a:rPr lang="tr-TR" sz="800" dirty="0" err="1" smtClean="0"/>
              <a:t>Germany</a:t>
            </a:r>
            <a:r>
              <a:rPr lang="tr-TR" sz="800" dirty="0" smtClean="0"/>
              <a:t>, </a:t>
            </a:r>
            <a:r>
              <a:rPr lang="tr-TR" sz="800" dirty="0" err="1" smtClean="0"/>
              <a:t>and</a:t>
            </a:r>
            <a:r>
              <a:rPr lang="tr-TR" sz="800" dirty="0" smtClean="0"/>
              <a:t> </a:t>
            </a:r>
            <a:r>
              <a:rPr lang="tr-TR" sz="800" dirty="0" err="1" smtClean="0"/>
              <a:t>Switzerland</a:t>
            </a:r>
            <a:r>
              <a:rPr lang="tr-TR" sz="800" dirty="0" smtClean="0"/>
              <a:t>. </a:t>
            </a:r>
            <a:r>
              <a:rPr lang="tr-TR" sz="800" dirty="0" err="1" smtClean="0"/>
              <a:t>Oncol</a:t>
            </a:r>
            <a:r>
              <a:rPr lang="tr-TR" sz="800" dirty="0" smtClean="0"/>
              <a:t> </a:t>
            </a:r>
            <a:r>
              <a:rPr lang="tr-TR" sz="800" dirty="0" err="1" smtClean="0"/>
              <a:t>Res</a:t>
            </a:r>
            <a:r>
              <a:rPr lang="tr-TR" sz="800" dirty="0" smtClean="0"/>
              <a:t> </a:t>
            </a:r>
            <a:r>
              <a:rPr lang="tr-TR" sz="800" dirty="0" err="1" smtClean="0"/>
              <a:t>Treat</a:t>
            </a:r>
            <a:r>
              <a:rPr lang="tr-TR" sz="800" dirty="0" smtClean="0"/>
              <a:t>. 2023;46 </a:t>
            </a:r>
            <a:r>
              <a:rPr lang="tr-TR" sz="800" dirty="0" err="1" smtClean="0"/>
              <a:t>Suppl</a:t>
            </a:r>
            <a:r>
              <a:rPr lang="tr-TR" sz="800" dirty="0" smtClean="0"/>
              <a:t> 2:5-44.</a:t>
            </a:r>
          </a:p>
        </p:txBody>
      </p:sp>
    </p:spTree>
    <p:extLst>
      <p:ext uri="{BB962C8B-B14F-4D97-AF65-F5344CB8AC3E}">
        <p14:creationId xmlns:p14="http://schemas.microsoft.com/office/powerpoint/2010/main" val="63264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BBCAE49-24C2-E604-6B38-E81BC57CA8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F9A5BC3A-F2BC-B1E4-BD3B-2BF03FDC7D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90687"/>
            <a:ext cx="10248900" cy="4802187"/>
          </a:xfrm>
          <a:prstGeom prst="rect">
            <a:avLst/>
          </a:prstGeom>
        </p:spPr>
      </p:pic>
      <p:sp>
        <p:nvSpPr>
          <p:cNvPr id="6" name="Başlık 1">
            <a:extLst>
              <a:ext uri="{FF2B5EF4-FFF2-40B4-BE49-F238E27FC236}">
                <a16:creationId xmlns:a16="http://schemas.microsoft.com/office/drawing/2014/main" id="{A711A731-510F-022D-533D-694BC5E07D3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b="1" dirty="0"/>
              <a:t>3. BASAMAK </a:t>
            </a:r>
            <a:r>
              <a:rPr lang="tr-TR" b="1" dirty="0" smtClean="0"/>
              <a:t>TEDAVİLER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44784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YENİ TEDAVİLER</a:t>
            </a:r>
            <a:endParaRPr lang="tr-TR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16181" y="1510145"/>
            <a:ext cx="10183091" cy="4708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65125"/>
            <a:ext cx="11734799" cy="1325563"/>
          </a:xfrm>
        </p:spPr>
        <p:txBody>
          <a:bodyPr>
            <a:normAutofit/>
          </a:bodyPr>
          <a:lstStyle/>
          <a:p>
            <a:r>
              <a:rPr lang="tr-TR" b="1" dirty="0" smtClean="0"/>
              <a:t>YENİ TEDAVİLER:KLİNİK ÇALIŞMALAR</a:t>
            </a:r>
            <a:endParaRPr lang="tr-TR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34291" y="1551709"/>
            <a:ext cx="10972800" cy="4613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Metin kutusu"/>
          <p:cNvSpPr txBox="1"/>
          <p:nvPr/>
        </p:nvSpPr>
        <p:spPr>
          <a:xfrm>
            <a:off x="4752108" y="6442365"/>
            <a:ext cx="68302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dirty="0" smtClean="0"/>
              <a:t>Al-</a:t>
            </a:r>
            <a:r>
              <a:rPr lang="tr-TR" sz="800" dirty="0" err="1" smtClean="0"/>
              <a:t>Samkari</a:t>
            </a:r>
            <a:r>
              <a:rPr lang="tr-TR" sz="800" dirty="0" smtClean="0"/>
              <a:t> H. 2025 </a:t>
            </a:r>
            <a:r>
              <a:rPr lang="tr-TR" sz="800" dirty="0" err="1" smtClean="0"/>
              <a:t>update</a:t>
            </a:r>
            <a:r>
              <a:rPr lang="tr-TR" sz="800" dirty="0" smtClean="0"/>
              <a:t> on </a:t>
            </a:r>
            <a:r>
              <a:rPr lang="tr-TR" sz="800" dirty="0" err="1" smtClean="0"/>
              <a:t>clinical</a:t>
            </a:r>
            <a:r>
              <a:rPr lang="tr-TR" sz="800" dirty="0" smtClean="0"/>
              <a:t> </a:t>
            </a:r>
            <a:r>
              <a:rPr lang="tr-TR" sz="800" dirty="0" err="1" smtClean="0"/>
              <a:t>trials</a:t>
            </a:r>
            <a:r>
              <a:rPr lang="tr-TR" sz="800" dirty="0" smtClean="0"/>
              <a:t> in </a:t>
            </a:r>
            <a:r>
              <a:rPr lang="tr-TR" sz="800" dirty="0" err="1" smtClean="0"/>
              <a:t>immune</a:t>
            </a:r>
            <a:r>
              <a:rPr lang="tr-TR" sz="800" dirty="0" smtClean="0"/>
              <a:t> </a:t>
            </a:r>
            <a:r>
              <a:rPr lang="tr-TR" sz="800" dirty="0" err="1" smtClean="0"/>
              <a:t>thrombocytopenia</a:t>
            </a:r>
            <a:r>
              <a:rPr lang="tr-TR" sz="800" dirty="0" smtClean="0"/>
              <a:t>. </a:t>
            </a:r>
            <a:r>
              <a:rPr lang="tr-TR" sz="800" dirty="0" err="1" smtClean="0"/>
              <a:t>Am</a:t>
            </a:r>
            <a:r>
              <a:rPr lang="tr-TR" sz="800" dirty="0" smtClean="0"/>
              <a:t> J </a:t>
            </a:r>
            <a:r>
              <a:rPr lang="tr-TR" sz="800" dirty="0" err="1" smtClean="0"/>
              <a:t>Hematol</a:t>
            </a:r>
            <a:r>
              <a:rPr lang="tr-TR" sz="800" dirty="0" smtClean="0"/>
              <a:t>. 2024 </a:t>
            </a:r>
            <a:r>
              <a:rPr lang="tr-TR" sz="800" dirty="0" err="1" smtClean="0"/>
              <a:t>Nov</a:t>
            </a:r>
            <a:r>
              <a:rPr lang="tr-TR" sz="800" dirty="0" smtClean="0"/>
              <a:t>;99(11):2178-2190.</a:t>
            </a:r>
            <a:endParaRPr lang="tr-TR" dirty="0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0" i="0" u="none" strike="noStrike" cap="none" normalizeH="0" baseline="0" smtClean="0">
                <a:ln>
                  <a:noFill/>
                </a:ln>
                <a:solidFill>
                  <a:srgbClr val="212121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Al-Samkari H. 2025 update on clinical trials in immune thrombocytopenia. Am J Hematol. 2024 Nov;99(11):2178-2190.</a:t>
            </a:r>
            <a:r>
              <a:rPr kumimoji="0" lang="tr-TR" sz="1100" b="0" i="0" u="none" strike="noStrike" cap="none" normalizeH="0" baseline="0" smtClean="0">
                <a:ln>
                  <a:noFill/>
                </a:ln>
                <a:solidFill>
                  <a:srgbClr val="212121"/>
                </a:solidFill>
                <a:effectLst/>
                <a:latin typeface="Calibri"/>
                <a:ea typeface="Times New Roman" pitchFamily="18" charset="0"/>
                <a:cs typeface="Segoe UI" pitchFamily="34" charset="0"/>
              </a:rPr>
              <a:t> </a:t>
            </a: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0" i="0" u="none" strike="noStrike" cap="none" normalizeH="0" baseline="0" smtClean="0">
                <a:ln>
                  <a:noFill/>
                </a:ln>
                <a:solidFill>
                  <a:srgbClr val="212121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Al-Samkari H. 2025 update on clinical trials in immune thrombocytopenia. Am J Hematol. 2024 Nov;99(11):2178-2190.</a:t>
            </a:r>
            <a:r>
              <a:rPr kumimoji="0" lang="tr-TR" sz="1100" b="0" i="0" u="none" strike="noStrike" cap="none" normalizeH="0" baseline="0" smtClean="0">
                <a:ln>
                  <a:noFill/>
                </a:ln>
                <a:solidFill>
                  <a:srgbClr val="212121"/>
                </a:solidFill>
                <a:effectLst/>
                <a:latin typeface="Calibri"/>
                <a:ea typeface="Times New Roman" pitchFamily="18" charset="0"/>
                <a:cs typeface="Segoe UI" pitchFamily="34" charset="0"/>
              </a:rPr>
              <a:t> </a:t>
            </a: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0" i="0" u="none" strike="noStrike" cap="none" normalizeH="0" baseline="0" smtClean="0">
                <a:ln>
                  <a:noFill/>
                </a:ln>
                <a:solidFill>
                  <a:srgbClr val="212121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Al-Samkari H. 2025 update on clinical trials in immune thrombocytopenia. Am J Hematol. 2024 Nov;99(11):2178-2190.</a:t>
            </a:r>
            <a:r>
              <a:rPr kumimoji="0" lang="tr-TR" sz="1100" b="0" i="0" u="none" strike="noStrike" cap="none" normalizeH="0" baseline="0" smtClean="0">
                <a:ln>
                  <a:noFill/>
                </a:ln>
                <a:solidFill>
                  <a:srgbClr val="212121"/>
                </a:solidFill>
                <a:effectLst/>
                <a:latin typeface="Calibri"/>
                <a:ea typeface="Times New Roman" pitchFamily="18" charset="0"/>
                <a:cs typeface="Segoe UI" pitchFamily="34" charset="0"/>
              </a:rPr>
              <a:t> </a:t>
            </a: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0" i="0" u="none" strike="noStrike" cap="none" normalizeH="0" baseline="0" smtClean="0">
                <a:ln>
                  <a:noFill/>
                </a:ln>
                <a:solidFill>
                  <a:srgbClr val="212121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Al-Samkari H. 2025 update on clinical trials in immune thrombocytopenia. Am J Hematol. 2024 Nov;99(11):2178-2190.</a:t>
            </a:r>
            <a:r>
              <a:rPr kumimoji="0" lang="tr-TR" sz="1100" b="0" i="0" u="none" strike="noStrike" cap="none" normalizeH="0" baseline="0" smtClean="0">
                <a:ln>
                  <a:noFill/>
                </a:ln>
                <a:solidFill>
                  <a:srgbClr val="212121"/>
                </a:solidFill>
                <a:effectLst/>
                <a:latin typeface="Calibri"/>
                <a:ea typeface="Times New Roman" pitchFamily="18" charset="0"/>
                <a:cs typeface="Segoe UI" pitchFamily="34" charset="0"/>
              </a:rPr>
              <a:t> </a:t>
            </a: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BB0825F-E639-4745-980B-0BF7AABCF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FcRn</a:t>
            </a:r>
            <a:r>
              <a:rPr lang="en-US" b="1" dirty="0"/>
              <a:t> </a:t>
            </a:r>
            <a:r>
              <a:rPr lang="tr-TR" b="1" dirty="0" smtClean="0"/>
              <a:t>İNHİBİTÖRLERİ </a:t>
            </a:r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AACE2A-FAE0-448F-998B-02C3328FAD3C}"/>
              </a:ext>
            </a:extLst>
          </p:cNvPr>
          <p:cNvSpPr txBox="1"/>
          <p:nvPr/>
        </p:nvSpPr>
        <p:spPr>
          <a:xfrm>
            <a:off x="5638800" y="6414654"/>
            <a:ext cx="62899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dirty="0" smtClean="0"/>
              <a:t>Al-</a:t>
            </a:r>
            <a:r>
              <a:rPr lang="tr-TR" sz="800" dirty="0" err="1" smtClean="0"/>
              <a:t>Samkari</a:t>
            </a:r>
            <a:r>
              <a:rPr lang="tr-TR" sz="800" dirty="0" smtClean="0"/>
              <a:t> H. 2025 </a:t>
            </a:r>
            <a:r>
              <a:rPr lang="tr-TR" sz="800" dirty="0" err="1" smtClean="0"/>
              <a:t>update</a:t>
            </a:r>
            <a:r>
              <a:rPr lang="tr-TR" sz="800" dirty="0" smtClean="0"/>
              <a:t> on </a:t>
            </a:r>
            <a:r>
              <a:rPr lang="tr-TR" sz="800" dirty="0" err="1" smtClean="0"/>
              <a:t>clinical</a:t>
            </a:r>
            <a:r>
              <a:rPr lang="tr-TR" sz="800" dirty="0" smtClean="0"/>
              <a:t> </a:t>
            </a:r>
            <a:r>
              <a:rPr lang="tr-TR" sz="800" dirty="0" err="1" smtClean="0"/>
              <a:t>trials</a:t>
            </a:r>
            <a:r>
              <a:rPr lang="tr-TR" sz="800" dirty="0" smtClean="0"/>
              <a:t> in </a:t>
            </a:r>
            <a:r>
              <a:rPr lang="tr-TR" sz="800" dirty="0" err="1" smtClean="0"/>
              <a:t>immune</a:t>
            </a:r>
            <a:r>
              <a:rPr lang="tr-TR" sz="800" dirty="0" smtClean="0"/>
              <a:t> </a:t>
            </a:r>
            <a:r>
              <a:rPr lang="tr-TR" sz="800" dirty="0" err="1" smtClean="0"/>
              <a:t>thrombocytopenia</a:t>
            </a:r>
            <a:r>
              <a:rPr lang="tr-TR" sz="800" dirty="0" smtClean="0"/>
              <a:t>. </a:t>
            </a:r>
            <a:r>
              <a:rPr lang="tr-TR" sz="800" dirty="0" err="1" smtClean="0"/>
              <a:t>Am</a:t>
            </a:r>
            <a:r>
              <a:rPr lang="tr-TR" sz="800" dirty="0" smtClean="0"/>
              <a:t> J </a:t>
            </a:r>
            <a:r>
              <a:rPr lang="tr-TR" sz="800" dirty="0" err="1" smtClean="0"/>
              <a:t>Hematol</a:t>
            </a:r>
            <a:r>
              <a:rPr lang="tr-TR" sz="800" dirty="0" smtClean="0"/>
              <a:t>. 2024 </a:t>
            </a:r>
            <a:r>
              <a:rPr lang="tr-TR" sz="800" dirty="0" err="1" smtClean="0"/>
              <a:t>Nov</a:t>
            </a:r>
            <a:r>
              <a:rPr lang="tr-TR" sz="800" dirty="0" smtClean="0"/>
              <a:t>;99(11):2178-2190. </a:t>
            </a:r>
            <a:endParaRPr lang="tr-TR" sz="800" dirty="0"/>
          </a:p>
        </p:txBody>
      </p:sp>
      <p:sp>
        <p:nvSpPr>
          <p:cNvPr id="318" name="TextBox 317">
            <a:extLst>
              <a:ext uri="{FF2B5EF4-FFF2-40B4-BE49-F238E27FC236}">
                <a16:creationId xmlns:a16="http://schemas.microsoft.com/office/drawing/2014/main" id="{47A898C3-383F-5631-FE25-A60CAA807B9F}"/>
              </a:ext>
            </a:extLst>
          </p:cNvPr>
          <p:cNvSpPr txBox="1"/>
          <p:nvPr/>
        </p:nvSpPr>
        <p:spPr bwMode="auto">
          <a:xfrm>
            <a:off x="199667" y="2142094"/>
            <a:ext cx="26332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Normal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IgG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tr-T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katabolizması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89" name="TextBox 588">
            <a:extLst>
              <a:ext uri="{FF2B5EF4-FFF2-40B4-BE49-F238E27FC236}">
                <a16:creationId xmlns:a16="http://schemas.microsoft.com/office/drawing/2014/main" id="{628BEAE6-0BEC-9746-825A-44C289084B7B}"/>
              </a:ext>
            </a:extLst>
          </p:cNvPr>
          <p:cNvSpPr txBox="1"/>
          <p:nvPr/>
        </p:nvSpPr>
        <p:spPr bwMode="auto">
          <a:xfrm>
            <a:off x="568037" y="1399309"/>
            <a:ext cx="11371226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FcRn</a:t>
            </a:r>
            <a:r>
              <a:rPr kumimoji="0" lang="tr-TR" sz="180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‘</a:t>
            </a:r>
            <a:r>
              <a:rPr kumimoji="0" lang="tr-TR" sz="180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yi</a:t>
            </a:r>
            <a:r>
              <a:rPr kumimoji="0" lang="tr-TR" sz="180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hedef alan </a:t>
            </a:r>
            <a:r>
              <a:rPr kumimoji="0" lang="tr-TR" sz="180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monoklonal</a:t>
            </a:r>
            <a:r>
              <a:rPr kumimoji="0" lang="tr-TR" sz="180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antikorlar, </a:t>
            </a:r>
            <a:r>
              <a:rPr kumimoji="0" lang="tr-TR" sz="180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IgG</a:t>
            </a:r>
            <a:r>
              <a:rPr kumimoji="0" lang="tr-TR" sz="180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geri dönüşünü </a:t>
            </a:r>
            <a:r>
              <a:rPr kumimoji="0" lang="tr-TR" sz="180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inhibe</a:t>
            </a:r>
            <a:r>
              <a:rPr kumimoji="0" lang="tr-TR" sz="180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ederler. </a:t>
            </a:r>
            <a:r>
              <a:rPr kumimoji="0" lang="tr-TR" sz="180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IgG</a:t>
            </a:r>
            <a:r>
              <a:rPr kumimoji="0" lang="tr-TR" sz="180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yarı ömrünü kısaltırlar. </a:t>
            </a:r>
            <a:r>
              <a:rPr kumimoji="0" lang="tr-TR" sz="18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(21</a:t>
            </a:r>
            <a:r>
              <a:rPr kumimoji="0" lang="tr-TR" sz="18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Wingdings" pitchFamily="2" charset="2"/>
              </a:rPr>
              <a:t>7 gün)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baseline="0" dirty="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" pitchFamily="2" charset="2"/>
              </a:rPr>
              <a:t>Normal </a:t>
            </a:r>
            <a:r>
              <a:rPr lang="tr-TR" baseline="0" dirty="0" err="1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" pitchFamily="2" charset="2"/>
              </a:rPr>
              <a:t>Ig</a:t>
            </a:r>
            <a:r>
              <a:rPr lang="tr-TR" baseline="0" dirty="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tr-TR" baseline="0" dirty="0" err="1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" pitchFamily="2" charset="2"/>
              </a:rPr>
              <a:t>izotiplerini</a:t>
            </a:r>
            <a:r>
              <a:rPr lang="tr-TR" baseline="0" dirty="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" pitchFamily="2" charset="2"/>
              </a:rPr>
              <a:t> etkilemezler, </a:t>
            </a:r>
            <a:r>
              <a:rPr lang="tr-TR" baseline="0" dirty="0" err="1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" pitchFamily="2" charset="2"/>
              </a:rPr>
              <a:t>albumin</a:t>
            </a:r>
            <a:r>
              <a:rPr lang="tr-TR" baseline="0" dirty="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" pitchFamily="2" charset="2"/>
              </a:rPr>
              <a:t> düzeyi üzerine etkileri yok.</a:t>
            </a:r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6691" y="2563090"/>
            <a:ext cx="10557163" cy="3726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0781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BB0825F-E639-4745-980B-0BF7AABCF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FcRn</a:t>
            </a:r>
            <a:r>
              <a:rPr lang="en-US" b="1" dirty="0" smtClean="0"/>
              <a:t> </a:t>
            </a:r>
            <a:r>
              <a:rPr lang="tr-TR" b="1" dirty="0" smtClean="0"/>
              <a:t>İNHİBİTÖRLERİ</a:t>
            </a:r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AACE2A-FAE0-448F-998B-02C3328FAD3C}"/>
              </a:ext>
            </a:extLst>
          </p:cNvPr>
          <p:cNvSpPr txBox="1"/>
          <p:nvPr/>
        </p:nvSpPr>
        <p:spPr>
          <a:xfrm>
            <a:off x="4973783" y="5971308"/>
            <a:ext cx="6913418" cy="338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dirty="0" smtClean="0"/>
              <a:t>-Al-</a:t>
            </a:r>
            <a:r>
              <a:rPr lang="tr-TR" sz="800" dirty="0" err="1" smtClean="0"/>
              <a:t>Samkari</a:t>
            </a:r>
            <a:r>
              <a:rPr lang="tr-TR" sz="800" dirty="0" smtClean="0"/>
              <a:t> H. 2025 </a:t>
            </a:r>
            <a:r>
              <a:rPr lang="tr-TR" sz="800" dirty="0" err="1" smtClean="0"/>
              <a:t>update</a:t>
            </a:r>
            <a:r>
              <a:rPr lang="tr-TR" sz="800" dirty="0" smtClean="0"/>
              <a:t> on </a:t>
            </a:r>
            <a:r>
              <a:rPr lang="tr-TR" sz="800" dirty="0" err="1" smtClean="0"/>
              <a:t>clinical</a:t>
            </a:r>
            <a:r>
              <a:rPr lang="tr-TR" sz="800" dirty="0" smtClean="0"/>
              <a:t> </a:t>
            </a:r>
            <a:r>
              <a:rPr lang="tr-TR" sz="800" dirty="0" err="1" smtClean="0"/>
              <a:t>trials</a:t>
            </a:r>
            <a:r>
              <a:rPr lang="tr-TR" sz="800" dirty="0" smtClean="0"/>
              <a:t> in </a:t>
            </a:r>
            <a:r>
              <a:rPr lang="tr-TR" sz="800" dirty="0" err="1" smtClean="0"/>
              <a:t>immune</a:t>
            </a:r>
            <a:r>
              <a:rPr lang="tr-TR" sz="800" dirty="0" smtClean="0"/>
              <a:t> </a:t>
            </a:r>
            <a:r>
              <a:rPr lang="tr-TR" sz="800" dirty="0" err="1" smtClean="0"/>
              <a:t>thrombocytopenia</a:t>
            </a:r>
            <a:r>
              <a:rPr lang="tr-TR" sz="800" dirty="0" smtClean="0"/>
              <a:t>. </a:t>
            </a:r>
            <a:r>
              <a:rPr lang="tr-TR" sz="800" dirty="0" err="1" smtClean="0"/>
              <a:t>Am</a:t>
            </a:r>
            <a:r>
              <a:rPr lang="tr-TR" sz="800" dirty="0" smtClean="0"/>
              <a:t> J </a:t>
            </a:r>
            <a:r>
              <a:rPr lang="tr-TR" sz="800" dirty="0" err="1" smtClean="0"/>
              <a:t>Hematol</a:t>
            </a:r>
            <a:r>
              <a:rPr lang="tr-TR" sz="800" dirty="0" smtClean="0"/>
              <a:t>. 2024 </a:t>
            </a:r>
            <a:r>
              <a:rPr lang="tr-TR" sz="800" dirty="0" err="1" smtClean="0"/>
              <a:t>Nov</a:t>
            </a:r>
            <a:r>
              <a:rPr lang="tr-TR" sz="800" dirty="0" smtClean="0"/>
              <a:t>;99(11):2178-2190. </a:t>
            </a:r>
          </a:p>
          <a:p>
            <a:r>
              <a:rPr lang="tr-TR" sz="800" dirty="0" smtClean="0"/>
              <a:t>-</a:t>
            </a:r>
            <a:r>
              <a:rPr lang="tr-TR" sz="800" dirty="0" err="1" smtClean="0"/>
              <a:t>Kuter</a:t>
            </a:r>
            <a:r>
              <a:rPr lang="tr-TR" sz="800" dirty="0" smtClean="0"/>
              <a:t> DJ. </a:t>
            </a:r>
            <a:r>
              <a:rPr lang="tr-TR" sz="800" dirty="0" err="1" smtClean="0"/>
              <a:t>Novel</a:t>
            </a:r>
            <a:r>
              <a:rPr lang="tr-TR" sz="800" dirty="0" smtClean="0"/>
              <a:t> </a:t>
            </a:r>
            <a:r>
              <a:rPr lang="tr-TR" sz="800" dirty="0" err="1" smtClean="0"/>
              <a:t>therapies</a:t>
            </a:r>
            <a:r>
              <a:rPr lang="tr-TR" sz="800" dirty="0" smtClean="0"/>
              <a:t> </a:t>
            </a:r>
            <a:r>
              <a:rPr lang="tr-TR" sz="800" dirty="0" err="1" smtClean="0"/>
              <a:t>for</a:t>
            </a:r>
            <a:r>
              <a:rPr lang="tr-TR" sz="800" dirty="0" smtClean="0"/>
              <a:t> </a:t>
            </a:r>
            <a:r>
              <a:rPr lang="tr-TR" sz="800" dirty="0" err="1" smtClean="0"/>
              <a:t>immune</a:t>
            </a:r>
            <a:r>
              <a:rPr lang="tr-TR" sz="800" dirty="0" smtClean="0"/>
              <a:t> </a:t>
            </a:r>
            <a:r>
              <a:rPr lang="tr-TR" sz="800" dirty="0" err="1" smtClean="0"/>
              <a:t>thrombocytopenia</a:t>
            </a:r>
            <a:r>
              <a:rPr lang="tr-TR" sz="800" dirty="0" smtClean="0"/>
              <a:t>. </a:t>
            </a:r>
            <a:r>
              <a:rPr lang="tr-TR" sz="800" dirty="0" err="1" smtClean="0"/>
              <a:t>Br</a:t>
            </a:r>
            <a:r>
              <a:rPr lang="tr-TR" sz="800" dirty="0" smtClean="0"/>
              <a:t> J </a:t>
            </a:r>
            <a:r>
              <a:rPr lang="tr-TR" sz="800" dirty="0" err="1" smtClean="0"/>
              <a:t>Haematol</a:t>
            </a:r>
            <a:r>
              <a:rPr lang="tr-TR" sz="800" dirty="0" smtClean="0"/>
              <a:t>. 2022 Mar;196(6):1311-1328. </a:t>
            </a:r>
            <a:endParaRPr lang="tr-TR" sz="800" dirty="0"/>
          </a:p>
        </p:txBody>
      </p:sp>
      <p:sp>
        <p:nvSpPr>
          <p:cNvPr id="318" name="TextBox 317">
            <a:extLst>
              <a:ext uri="{FF2B5EF4-FFF2-40B4-BE49-F238E27FC236}">
                <a16:creationId xmlns:a16="http://schemas.microsoft.com/office/drawing/2014/main" id="{47A898C3-383F-5631-FE25-A60CAA807B9F}"/>
              </a:ext>
            </a:extLst>
          </p:cNvPr>
          <p:cNvSpPr txBox="1"/>
          <p:nvPr/>
        </p:nvSpPr>
        <p:spPr bwMode="auto">
          <a:xfrm>
            <a:off x="831273" y="1565565"/>
            <a:ext cx="10875818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Rozanolixizumab</a:t>
            </a:r>
            <a:r>
              <a:rPr kumimoji="0" lang="tr-TR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tr-TR" sz="240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 IgG4 anti-</a:t>
            </a:r>
            <a:r>
              <a:rPr kumimoji="0" lang="tr-TR" sz="240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FcRn</a:t>
            </a:r>
            <a:r>
              <a:rPr kumimoji="0" lang="tr-TR" sz="240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tr-TR" sz="240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monoklonal</a:t>
            </a:r>
            <a:r>
              <a:rPr kumimoji="0" lang="tr-TR" sz="240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antikoru, </a:t>
            </a:r>
            <a:r>
              <a:rPr kumimoji="0" lang="tr-TR" sz="240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sc</a:t>
            </a:r>
            <a:r>
              <a:rPr lang="tr-TR" sz="2400" dirty="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kullanım</a:t>
            </a:r>
            <a:r>
              <a:rPr kumimoji="0" lang="tr-TR" sz="240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lvl="1"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kumimoji="0" lang="tr-TR" sz="240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Faz 3 tamamlandı.  </a:t>
            </a:r>
          </a:p>
          <a:p>
            <a:pPr lvl="1"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kumimoji="0" lang="tr-TR" sz="240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RR %50</a:t>
            </a:r>
            <a:r>
              <a:rPr kumimoji="0" lang="tr-TR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tr-TR" sz="2400" dirty="0" err="1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Efgartigimod</a:t>
            </a:r>
            <a:r>
              <a:rPr lang="tr-TR" sz="2400" dirty="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tr-TR" sz="2400" dirty="0" err="1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monoklonal</a:t>
            </a:r>
            <a:r>
              <a:rPr lang="tr-TR" sz="2400" dirty="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IgG1 </a:t>
            </a:r>
            <a:r>
              <a:rPr lang="tr-TR" sz="2400" dirty="0" err="1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Fc</a:t>
            </a:r>
            <a:r>
              <a:rPr lang="tr-TR" sz="2400" dirty="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fragmanını hedef alan ajan, iv uygulama ( </a:t>
            </a:r>
            <a:r>
              <a:rPr lang="tr-TR" sz="2400" dirty="0" err="1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sc</a:t>
            </a:r>
            <a:r>
              <a:rPr lang="tr-TR" sz="2400" dirty="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form yanıt yetersiz)</a:t>
            </a:r>
          </a:p>
          <a:p>
            <a:pPr lvl="1"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kumimoji="0" lang="tr-TR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Faz 3 tamamlandı</a:t>
            </a:r>
            <a:r>
              <a:rPr kumimoji="0" lang="tr-TR" sz="240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( ADVANCE IV).</a:t>
            </a:r>
            <a:endParaRPr kumimoji="0" lang="tr-TR" sz="240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lvl="1"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tr-TR" sz="2400" dirty="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RR % 38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81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3F1EB0F-022D-C30D-386E-98AEEB213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327" y="365125"/>
            <a:ext cx="11374582" cy="1325563"/>
          </a:xfrm>
        </p:spPr>
        <p:txBody>
          <a:bodyPr/>
          <a:lstStyle/>
          <a:p>
            <a:r>
              <a:rPr lang="tr-TR" b="1" dirty="0" smtClean="0"/>
              <a:t>BRUTON TİROZİN KİNAZ İNHİBİTÖRLERİ</a:t>
            </a:r>
            <a:endParaRPr lang="tr-TR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E684382-CDBE-B660-251C-E9D5D57C0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890" y="1606392"/>
            <a:ext cx="10515600" cy="2005013"/>
          </a:xfrm>
        </p:spPr>
        <p:txBody>
          <a:bodyPr/>
          <a:lstStyle/>
          <a:p>
            <a:r>
              <a:rPr lang="tr-TR" dirty="0" err="1"/>
              <a:t>Rilzabrutinib</a:t>
            </a:r>
            <a:endParaRPr lang="tr-TR" dirty="0"/>
          </a:p>
          <a:p>
            <a:r>
              <a:rPr lang="tr-TR" dirty="0" err="1"/>
              <a:t>Orelabrutinib</a:t>
            </a:r>
            <a:r>
              <a:rPr lang="tr-TR" dirty="0"/>
              <a:t>  </a:t>
            </a:r>
          </a:p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BB8C0DD1-A710-3597-0A03-F75DD3080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890" y="2795588"/>
            <a:ext cx="10459910" cy="2784791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991A75EB-9B8E-7013-0879-51F2D74886B0}"/>
              </a:ext>
            </a:extLst>
          </p:cNvPr>
          <p:cNvSpPr txBox="1"/>
          <p:nvPr/>
        </p:nvSpPr>
        <p:spPr>
          <a:xfrm>
            <a:off x="3546764" y="1316182"/>
            <a:ext cx="80633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0" i="0" dirty="0" smtClean="0">
                <a:solidFill>
                  <a:srgbClr val="333333"/>
                </a:solidFill>
                <a:effectLst/>
                <a:highlight>
                  <a:srgbClr val="FFFCF0"/>
                </a:highlight>
                <a:latin typeface="Cambria" panose="02040503050406030204" pitchFamily="18" charset="0"/>
              </a:rPr>
              <a:t>-B </a:t>
            </a:r>
            <a:r>
              <a:rPr lang="tr-TR" b="0" i="0" dirty="0">
                <a:solidFill>
                  <a:srgbClr val="333333"/>
                </a:solidFill>
                <a:effectLst/>
                <a:highlight>
                  <a:srgbClr val="FFFCF0"/>
                </a:highlight>
                <a:latin typeface="Cambria" panose="02040503050406030204" pitchFamily="18" charset="0"/>
              </a:rPr>
              <a:t>hücre </a:t>
            </a:r>
            <a:r>
              <a:rPr lang="tr-TR" b="0" i="0" dirty="0" err="1">
                <a:solidFill>
                  <a:srgbClr val="333333"/>
                </a:solidFill>
                <a:effectLst/>
                <a:highlight>
                  <a:srgbClr val="FFFCF0"/>
                </a:highlight>
                <a:latin typeface="Cambria" panose="02040503050406030204" pitchFamily="18" charset="0"/>
              </a:rPr>
              <a:t>inaktivasyonu</a:t>
            </a:r>
            <a:r>
              <a:rPr lang="tr-TR" b="0" i="0" dirty="0">
                <a:solidFill>
                  <a:srgbClr val="333333"/>
                </a:solidFill>
                <a:effectLst/>
                <a:highlight>
                  <a:srgbClr val="FFFCF0"/>
                </a:highlight>
                <a:latin typeface="Cambria" panose="02040503050406030204" pitchFamily="18" charset="0"/>
              </a:rPr>
              <a:t> </a:t>
            </a:r>
            <a:r>
              <a:rPr lang="tr-TR" b="0" i="0" dirty="0" smtClean="0">
                <a:solidFill>
                  <a:srgbClr val="333333"/>
                </a:solidFill>
                <a:effectLst/>
                <a:highlight>
                  <a:srgbClr val="FFFCF0"/>
                </a:highlight>
                <a:latin typeface="Cambria" panose="02040503050406030204" pitchFamily="18" charset="0"/>
              </a:rPr>
              <a:t> ve </a:t>
            </a:r>
            <a:r>
              <a:rPr lang="tr-TR" b="0" i="0" dirty="0" err="1" smtClean="0">
                <a:solidFill>
                  <a:srgbClr val="333333"/>
                </a:solidFill>
                <a:effectLst/>
                <a:highlight>
                  <a:srgbClr val="FFFCF0"/>
                </a:highlight>
                <a:latin typeface="Cambria" panose="02040503050406030204" pitchFamily="18" charset="0"/>
              </a:rPr>
              <a:t>Makrofajlarda</a:t>
            </a:r>
            <a:r>
              <a:rPr lang="tr-TR" b="0" i="0" dirty="0" smtClean="0">
                <a:solidFill>
                  <a:srgbClr val="333333"/>
                </a:solidFill>
                <a:effectLst/>
                <a:highlight>
                  <a:srgbClr val="FFFCF0"/>
                </a:highlight>
                <a:latin typeface="Cambria" panose="02040503050406030204" pitchFamily="18" charset="0"/>
              </a:rPr>
              <a:t> </a:t>
            </a:r>
            <a:r>
              <a:rPr lang="tr-TR" dirty="0" err="1" smtClean="0">
                <a:solidFill>
                  <a:srgbClr val="333333"/>
                </a:solidFill>
                <a:highlight>
                  <a:srgbClr val="FFFCF0"/>
                </a:highlight>
                <a:latin typeface="Cambria" panose="02040503050406030204" pitchFamily="18" charset="0"/>
              </a:rPr>
              <a:t>Fc</a:t>
            </a:r>
            <a:r>
              <a:rPr lang="tr-TR" dirty="0" smtClean="0">
                <a:solidFill>
                  <a:srgbClr val="333333"/>
                </a:solidFill>
                <a:highlight>
                  <a:srgbClr val="FFFCF0"/>
                </a:highlight>
                <a:latin typeface="Cambria" panose="02040503050406030204" pitchFamily="18" charset="0"/>
              </a:rPr>
              <a:t> gama </a:t>
            </a:r>
            <a:r>
              <a:rPr lang="tr-TR" dirty="0">
                <a:solidFill>
                  <a:srgbClr val="333333"/>
                </a:solidFill>
                <a:highlight>
                  <a:srgbClr val="FFFCF0"/>
                </a:highlight>
                <a:latin typeface="Cambria" panose="02040503050406030204" pitchFamily="18" charset="0"/>
              </a:rPr>
              <a:t>reseptörü </a:t>
            </a:r>
            <a:r>
              <a:rPr lang="tr-TR" dirty="0" smtClean="0">
                <a:solidFill>
                  <a:srgbClr val="333333"/>
                </a:solidFill>
                <a:highlight>
                  <a:srgbClr val="FFFCF0"/>
                </a:highlight>
                <a:latin typeface="Cambria" panose="02040503050406030204" pitchFamily="18" charset="0"/>
              </a:rPr>
              <a:t>aracılı fagositoz </a:t>
            </a:r>
            <a:r>
              <a:rPr lang="tr-TR" dirty="0" err="1" smtClean="0">
                <a:solidFill>
                  <a:srgbClr val="333333"/>
                </a:solidFill>
                <a:highlight>
                  <a:srgbClr val="FFFCF0"/>
                </a:highlight>
                <a:latin typeface="Cambria" panose="02040503050406030204" pitchFamily="18" charset="0"/>
              </a:rPr>
              <a:t>inhibisyonu</a:t>
            </a:r>
            <a:r>
              <a:rPr lang="tr-TR" dirty="0" smtClean="0">
                <a:solidFill>
                  <a:srgbClr val="333333"/>
                </a:solidFill>
                <a:highlight>
                  <a:srgbClr val="FFFCF0"/>
                </a:highlight>
                <a:latin typeface="Cambria" panose="02040503050406030204" pitchFamily="18" charset="0"/>
              </a:rPr>
              <a:t> </a:t>
            </a:r>
          </a:p>
          <a:p>
            <a:r>
              <a:rPr lang="tr-TR" dirty="0" smtClean="0">
                <a:solidFill>
                  <a:srgbClr val="333333"/>
                </a:solidFill>
                <a:highlight>
                  <a:srgbClr val="FFFCF0"/>
                </a:highlight>
                <a:latin typeface="Cambria" panose="02040503050406030204" pitchFamily="18" charset="0"/>
              </a:rPr>
              <a:t>-Yarı ömür kısa, </a:t>
            </a:r>
            <a:r>
              <a:rPr lang="tr-TR" dirty="0" err="1">
                <a:solidFill>
                  <a:srgbClr val="333333"/>
                </a:solidFill>
                <a:highlight>
                  <a:srgbClr val="FFFCF0"/>
                </a:highlight>
                <a:latin typeface="Cambria" panose="02040503050406030204" pitchFamily="18" charset="0"/>
              </a:rPr>
              <a:t>reversible</a:t>
            </a:r>
            <a:r>
              <a:rPr lang="tr-TR" dirty="0">
                <a:solidFill>
                  <a:srgbClr val="333333"/>
                </a:solidFill>
                <a:highlight>
                  <a:srgbClr val="FFFCF0"/>
                </a:highlight>
                <a:latin typeface="Cambria" panose="02040503050406030204" pitchFamily="18" charset="0"/>
              </a:rPr>
              <a:t> bağlanma , yüksek seçicilik </a:t>
            </a:r>
            <a:r>
              <a:rPr lang="tr-TR" dirty="0" smtClean="0">
                <a:solidFill>
                  <a:srgbClr val="333333"/>
                </a:solidFill>
                <a:highlight>
                  <a:srgbClr val="FFFCF0"/>
                </a:highlight>
                <a:latin typeface="Cambria" panose="02040503050406030204" pitchFamily="18" charset="0"/>
              </a:rPr>
              <a:t>(6/ 251)***, oral kullanım</a:t>
            </a:r>
          </a:p>
          <a:p>
            <a:r>
              <a:rPr lang="tr-TR" dirty="0" smtClean="0">
                <a:solidFill>
                  <a:srgbClr val="333333"/>
                </a:solidFill>
                <a:highlight>
                  <a:srgbClr val="FFFCF0"/>
                </a:highlight>
                <a:latin typeface="Cambria" panose="02040503050406030204" pitchFamily="18" charset="0"/>
              </a:rPr>
              <a:t>-Yanıt oranı yaklaşık % 40-50, FAZ 3 ( 2X400 mg/ gün)</a:t>
            </a:r>
          </a:p>
          <a:p>
            <a:r>
              <a:rPr lang="tr-TR" dirty="0" smtClean="0">
                <a:solidFill>
                  <a:srgbClr val="333333"/>
                </a:solidFill>
                <a:highlight>
                  <a:srgbClr val="FFFCF0"/>
                </a:highlight>
                <a:latin typeface="Cambria" panose="02040503050406030204" pitchFamily="18" charset="0"/>
              </a:rPr>
              <a:t>-Yan etki olarak ilaç ilişkili kanama, </a:t>
            </a:r>
            <a:r>
              <a:rPr lang="tr-TR" dirty="0" err="1" smtClean="0">
                <a:solidFill>
                  <a:srgbClr val="333333"/>
                </a:solidFill>
                <a:highlight>
                  <a:srgbClr val="FFFCF0"/>
                </a:highlight>
                <a:latin typeface="Cambria" panose="02040503050406030204" pitchFamily="18" charset="0"/>
              </a:rPr>
              <a:t>tromboembolik</a:t>
            </a:r>
            <a:r>
              <a:rPr lang="tr-TR" dirty="0" smtClean="0">
                <a:solidFill>
                  <a:srgbClr val="333333"/>
                </a:solidFill>
                <a:highlight>
                  <a:srgbClr val="FFFCF0"/>
                </a:highlight>
                <a:latin typeface="Cambria" panose="02040503050406030204" pitchFamily="18" charset="0"/>
              </a:rPr>
              <a:t> olay ya da aritmi </a:t>
            </a:r>
            <a:r>
              <a:rPr lang="tr-TR" u="sng" dirty="0" smtClean="0">
                <a:solidFill>
                  <a:srgbClr val="333333"/>
                </a:solidFill>
                <a:highlight>
                  <a:srgbClr val="FFFCF0"/>
                </a:highlight>
                <a:latin typeface="Cambria" panose="02040503050406030204" pitchFamily="18" charset="0"/>
              </a:rPr>
              <a:t>saptanmadı</a:t>
            </a:r>
            <a:endParaRPr lang="tr-TR" u="sng" dirty="0"/>
          </a:p>
        </p:txBody>
      </p:sp>
      <p:sp>
        <p:nvSpPr>
          <p:cNvPr id="6" name="5 Metin kutusu"/>
          <p:cNvSpPr txBox="1"/>
          <p:nvPr/>
        </p:nvSpPr>
        <p:spPr>
          <a:xfrm>
            <a:off x="3194024" y="6334557"/>
            <a:ext cx="89979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00" dirty="0" smtClean="0"/>
              <a:t>-Al-</a:t>
            </a:r>
            <a:r>
              <a:rPr lang="tr-TR" sz="800" dirty="0" err="1" smtClean="0"/>
              <a:t>Samkari</a:t>
            </a:r>
            <a:r>
              <a:rPr lang="tr-TR" sz="800" dirty="0" smtClean="0"/>
              <a:t> H. 2025 </a:t>
            </a:r>
            <a:r>
              <a:rPr lang="tr-TR" sz="800" dirty="0" err="1" smtClean="0"/>
              <a:t>update</a:t>
            </a:r>
            <a:r>
              <a:rPr lang="tr-TR" sz="800" dirty="0" smtClean="0"/>
              <a:t> on </a:t>
            </a:r>
            <a:r>
              <a:rPr lang="tr-TR" sz="800" dirty="0" err="1" smtClean="0"/>
              <a:t>clinical</a:t>
            </a:r>
            <a:r>
              <a:rPr lang="tr-TR" sz="800" dirty="0" smtClean="0"/>
              <a:t> </a:t>
            </a:r>
            <a:r>
              <a:rPr lang="tr-TR" sz="800" dirty="0" err="1" smtClean="0"/>
              <a:t>trials</a:t>
            </a:r>
            <a:r>
              <a:rPr lang="tr-TR" sz="800" dirty="0" smtClean="0"/>
              <a:t> in </a:t>
            </a:r>
            <a:r>
              <a:rPr lang="tr-TR" sz="800" dirty="0" err="1" smtClean="0"/>
              <a:t>immune</a:t>
            </a:r>
            <a:r>
              <a:rPr lang="tr-TR" sz="800" dirty="0" smtClean="0"/>
              <a:t> </a:t>
            </a:r>
            <a:r>
              <a:rPr lang="tr-TR" sz="800" dirty="0" err="1" smtClean="0"/>
              <a:t>thrombocytopenia</a:t>
            </a:r>
            <a:r>
              <a:rPr lang="tr-TR" sz="800" dirty="0" smtClean="0"/>
              <a:t>. </a:t>
            </a:r>
            <a:r>
              <a:rPr lang="tr-TR" sz="800" dirty="0" err="1" smtClean="0"/>
              <a:t>Am</a:t>
            </a:r>
            <a:r>
              <a:rPr lang="tr-TR" sz="800" dirty="0" smtClean="0"/>
              <a:t> J </a:t>
            </a:r>
            <a:r>
              <a:rPr lang="tr-TR" sz="800" dirty="0" err="1" smtClean="0"/>
              <a:t>Hematol</a:t>
            </a:r>
            <a:r>
              <a:rPr lang="tr-TR" sz="800" dirty="0" smtClean="0"/>
              <a:t>. 2024 </a:t>
            </a:r>
            <a:r>
              <a:rPr lang="tr-TR" sz="800" dirty="0" err="1" smtClean="0"/>
              <a:t>Nov</a:t>
            </a:r>
            <a:r>
              <a:rPr lang="tr-TR" sz="800" dirty="0" smtClean="0"/>
              <a:t>;99(11):2178-2190.</a:t>
            </a:r>
          </a:p>
          <a:p>
            <a:r>
              <a:rPr lang="tr-TR" sz="800" dirty="0" smtClean="0"/>
              <a:t>-</a:t>
            </a:r>
            <a:r>
              <a:rPr lang="tr-TR" sz="800" dirty="0" err="1" smtClean="0"/>
              <a:t>Justiz</a:t>
            </a:r>
            <a:r>
              <a:rPr lang="tr-TR" sz="800" dirty="0" smtClean="0"/>
              <a:t> </a:t>
            </a:r>
            <a:r>
              <a:rPr lang="tr-TR" sz="800" dirty="0" err="1" smtClean="0"/>
              <a:t>Vaillant</a:t>
            </a:r>
            <a:r>
              <a:rPr lang="tr-TR" sz="800" dirty="0" smtClean="0"/>
              <a:t> AA, </a:t>
            </a:r>
            <a:r>
              <a:rPr lang="tr-TR" sz="800" dirty="0" err="1" smtClean="0"/>
              <a:t>Gupta</a:t>
            </a:r>
            <a:r>
              <a:rPr lang="tr-TR" sz="800" dirty="0" smtClean="0"/>
              <a:t> N. ITP-</a:t>
            </a:r>
            <a:r>
              <a:rPr lang="tr-TR" sz="800" dirty="0" err="1" smtClean="0"/>
              <a:t>Immune</a:t>
            </a:r>
            <a:r>
              <a:rPr lang="tr-TR" sz="800" dirty="0" smtClean="0"/>
              <a:t> </a:t>
            </a:r>
            <a:r>
              <a:rPr lang="tr-TR" sz="800" dirty="0" err="1" smtClean="0"/>
              <a:t>Thrombocytopenic</a:t>
            </a:r>
            <a:r>
              <a:rPr lang="tr-TR" sz="800" dirty="0" smtClean="0"/>
              <a:t> </a:t>
            </a:r>
            <a:r>
              <a:rPr lang="tr-TR" sz="800" dirty="0" err="1" smtClean="0"/>
              <a:t>Purpura</a:t>
            </a:r>
            <a:r>
              <a:rPr lang="tr-TR" sz="800" dirty="0" smtClean="0"/>
              <a:t> (</a:t>
            </a:r>
            <a:r>
              <a:rPr lang="tr-TR" sz="800" dirty="0" err="1" smtClean="0"/>
              <a:t>Archived</a:t>
            </a:r>
            <a:r>
              <a:rPr lang="tr-TR" sz="800" dirty="0" smtClean="0"/>
              <a:t>). 2024 May 5. </a:t>
            </a:r>
            <a:r>
              <a:rPr lang="tr-TR" sz="800" dirty="0" err="1" smtClean="0"/>
              <a:t>In</a:t>
            </a:r>
            <a:r>
              <a:rPr lang="tr-TR" sz="800" dirty="0" smtClean="0"/>
              <a:t>: </a:t>
            </a:r>
            <a:r>
              <a:rPr lang="tr-TR" sz="800" dirty="0" err="1" smtClean="0"/>
              <a:t>StatPearls</a:t>
            </a:r>
            <a:r>
              <a:rPr lang="tr-TR" sz="800" dirty="0" smtClean="0"/>
              <a:t> [Internet]. </a:t>
            </a:r>
            <a:r>
              <a:rPr lang="tr-TR" sz="800" dirty="0" err="1" smtClean="0"/>
              <a:t>Treasure</a:t>
            </a:r>
            <a:r>
              <a:rPr lang="tr-TR" sz="800" dirty="0" smtClean="0"/>
              <a:t> Island (FL): </a:t>
            </a:r>
            <a:r>
              <a:rPr lang="tr-TR" sz="800" dirty="0" err="1" smtClean="0"/>
              <a:t>StatPearls</a:t>
            </a:r>
            <a:r>
              <a:rPr lang="tr-TR" sz="800" dirty="0" smtClean="0"/>
              <a:t> </a:t>
            </a:r>
            <a:r>
              <a:rPr lang="tr-TR" sz="800" dirty="0" err="1" smtClean="0"/>
              <a:t>Publishing</a:t>
            </a:r>
            <a:r>
              <a:rPr lang="tr-TR" sz="800" dirty="0" smtClean="0"/>
              <a:t>; 2025 </a:t>
            </a:r>
            <a:r>
              <a:rPr lang="tr-TR" sz="800" dirty="0" err="1" smtClean="0"/>
              <a:t>Jan</a:t>
            </a:r>
            <a:r>
              <a:rPr lang="tr-TR" sz="800" dirty="0" smtClean="0"/>
              <a:t>–. PMID: 30725925 </a:t>
            </a:r>
            <a:endParaRPr lang="tr-TR" sz="800" dirty="0"/>
          </a:p>
        </p:txBody>
      </p:sp>
    </p:spTree>
    <p:extLst>
      <p:ext uri="{BB962C8B-B14F-4D97-AF65-F5344CB8AC3E}">
        <p14:creationId xmlns:p14="http://schemas.microsoft.com/office/powerpoint/2010/main" val="221557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3F1EB0F-022D-C30D-386E-98AEEB213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018" y="365125"/>
            <a:ext cx="10972800" cy="1325563"/>
          </a:xfrm>
        </p:spPr>
        <p:txBody>
          <a:bodyPr/>
          <a:lstStyle/>
          <a:p>
            <a:r>
              <a:rPr lang="tr-TR" b="1" dirty="0" smtClean="0"/>
              <a:t>     ANTİ CD 38 TEDAVİLER</a:t>
            </a:r>
            <a:endParaRPr lang="tr-TR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E684382-CDBE-B660-251C-E9D5D57C0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6691" y="1606392"/>
            <a:ext cx="10522799" cy="1801825"/>
          </a:xfrm>
        </p:spPr>
        <p:txBody>
          <a:bodyPr>
            <a:normAutofit/>
          </a:bodyPr>
          <a:lstStyle/>
          <a:p>
            <a:r>
              <a:rPr lang="tr-TR" dirty="0" err="1" smtClean="0"/>
              <a:t>Daratumumab</a:t>
            </a:r>
            <a:endParaRPr lang="tr-TR" dirty="0"/>
          </a:p>
          <a:p>
            <a:r>
              <a:rPr lang="tr-TR" dirty="0" err="1" smtClean="0"/>
              <a:t>Mezagitamab</a:t>
            </a:r>
            <a:endParaRPr lang="tr-TR" dirty="0" smtClean="0"/>
          </a:p>
          <a:p>
            <a:r>
              <a:rPr lang="tr-TR" dirty="0" smtClean="0"/>
              <a:t>CM 313</a:t>
            </a:r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991A75EB-9B8E-7013-0879-51F2D74886B0}"/>
              </a:ext>
            </a:extLst>
          </p:cNvPr>
          <p:cNvSpPr txBox="1"/>
          <p:nvPr/>
        </p:nvSpPr>
        <p:spPr>
          <a:xfrm>
            <a:off x="3796145" y="1607127"/>
            <a:ext cx="75019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0" i="0" dirty="0" err="1" smtClean="0">
                <a:solidFill>
                  <a:srgbClr val="333333"/>
                </a:solidFill>
                <a:effectLst/>
                <a:highlight>
                  <a:srgbClr val="FFFCF0"/>
                </a:highlight>
              </a:rPr>
              <a:t>Sc</a:t>
            </a:r>
            <a:r>
              <a:rPr lang="tr-TR" b="0" i="0" dirty="0" smtClean="0">
                <a:solidFill>
                  <a:srgbClr val="333333"/>
                </a:solidFill>
                <a:effectLst/>
                <a:highlight>
                  <a:srgbClr val="FFFCF0"/>
                </a:highlight>
              </a:rPr>
              <a:t> kullanım faz 2 çalışma devam ediyor.</a:t>
            </a:r>
          </a:p>
          <a:p>
            <a:endParaRPr lang="tr-TR" dirty="0" smtClean="0">
              <a:solidFill>
                <a:srgbClr val="333333"/>
              </a:solidFill>
              <a:highlight>
                <a:srgbClr val="FFFCF0"/>
              </a:highlight>
              <a:latin typeface="Cambria" panose="02040503050406030204" pitchFamily="18" charset="0"/>
            </a:endParaRPr>
          </a:p>
          <a:p>
            <a:r>
              <a:rPr lang="tr-TR" dirty="0" err="1" smtClean="0">
                <a:solidFill>
                  <a:srgbClr val="333333"/>
                </a:solidFill>
                <a:highlight>
                  <a:srgbClr val="FFFCF0"/>
                </a:highlight>
              </a:rPr>
              <a:t>Sc</a:t>
            </a:r>
            <a:r>
              <a:rPr lang="tr-TR" dirty="0" smtClean="0">
                <a:solidFill>
                  <a:srgbClr val="333333"/>
                </a:solidFill>
                <a:highlight>
                  <a:srgbClr val="FFFCF0"/>
                </a:highlight>
              </a:rPr>
              <a:t> kullanım, faz 2 çalışma tamamlandı. Etkin ve güvenilir tedavi</a:t>
            </a:r>
            <a:r>
              <a:rPr lang="tr-TR" dirty="0" smtClean="0">
                <a:solidFill>
                  <a:srgbClr val="333333"/>
                </a:solidFill>
                <a:highlight>
                  <a:srgbClr val="FFFCF0"/>
                </a:highlight>
                <a:sym typeface="Wingdings" pitchFamily="2" charset="2"/>
              </a:rPr>
              <a:t> faz 3</a:t>
            </a:r>
            <a:endParaRPr lang="tr-TR" dirty="0" smtClean="0">
              <a:solidFill>
                <a:srgbClr val="FF0000"/>
              </a:solidFill>
              <a:highlight>
                <a:srgbClr val="FFFCF0"/>
              </a:highlight>
            </a:endParaRPr>
          </a:p>
          <a:p>
            <a:endParaRPr lang="tr-TR" dirty="0" smtClean="0">
              <a:solidFill>
                <a:srgbClr val="FF0000"/>
              </a:solidFill>
              <a:highlight>
                <a:srgbClr val="FFFCF0"/>
              </a:highlight>
            </a:endParaRPr>
          </a:p>
          <a:p>
            <a:r>
              <a:rPr lang="tr-TR" dirty="0" smtClean="0">
                <a:highlight>
                  <a:srgbClr val="FFFCF0"/>
                </a:highlight>
              </a:rPr>
              <a:t>İv kullanım, faz 2 çalışma planlandı. </a:t>
            </a:r>
            <a:endParaRPr lang="tr-TR" dirty="0">
              <a:highlight>
                <a:srgbClr val="FFFCF0"/>
              </a:highlight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2036617" y="6276109"/>
            <a:ext cx="9989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dirty="0" smtClean="0"/>
              <a:t>-Al-</a:t>
            </a:r>
            <a:r>
              <a:rPr lang="tr-TR" sz="800" dirty="0" err="1" smtClean="0"/>
              <a:t>Samkari</a:t>
            </a:r>
            <a:r>
              <a:rPr lang="tr-TR" sz="800" dirty="0" smtClean="0"/>
              <a:t> H. 2025 </a:t>
            </a:r>
            <a:r>
              <a:rPr lang="tr-TR" sz="800" dirty="0" err="1" smtClean="0"/>
              <a:t>update</a:t>
            </a:r>
            <a:r>
              <a:rPr lang="tr-TR" sz="800" dirty="0" smtClean="0"/>
              <a:t> on </a:t>
            </a:r>
            <a:r>
              <a:rPr lang="tr-TR" sz="800" dirty="0" err="1" smtClean="0"/>
              <a:t>clinical</a:t>
            </a:r>
            <a:r>
              <a:rPr lang="tr-TR" sz="800" dirty="0" smtClean="0"/>
              <a:t> </a:t>
            </a:r>
            <a:r>
              <a:rPr lang="tr-TR" sz="800" dirty="0" err="1" smtClean="0"/>
              <a:t>trials</a:t>
            </a:r>
            <a:r>
              <a:rPr lang="tr-TR" sz="800" dirty="0" smtClean="0"/>
              <a:t> in </a:t>
            </a:r>
            <a:r>
              <a:rPr lang="tr-TR" sz="800" dirty="0" err="1" smtClean="0"/>
              <a:t>immune</a:t>
            </a:r>
            <a:r>
              <a:rPr lang="tr-TR" sz="800" dirty="0" smtClean="0"/>
              <a:t> </a:t>
            </a:r>
            <a:r>
              <a:rPr lang="tr-TR" sz="800" dirty="0" err="1" smtClean="0"/>
              <a:t>thrombocytopenia</a:t>
            </a:r>
            <a:r>
              <a:rPr lang="tr-TR" sz="800" dirty="0" smtClean="0"/>
              <a:t>. </a:t>
            </a:r>
            <a:r>
              <a:rPr lang="tr-TR" sz="800" dirty="0" err="1" smtClean="0"/>
              <a:t>Am</a:t>
            </a:r>
            <a:r>
              <a:rPr lang="tr-TR" sz="800" dirty="0" smtClean="0"/>
              <a:t> J </a:t>
            </a:r>
            <a:r>
              <a:rPr lang="tr-TR" sz="800" dirty="0" err="1" smtClean="0"/>
              <a:t>Hematol</a:t>
            </a:r>
            <a:r>
              <a:rPr lang="tr-TR" sz="800" dirty="0" smtClean="0"/>
              <a:t>. 2024 </a:t>
            </a:r>
            <a:r>
              <a:rPr lang="tr-TR" sz="800" dirty="0" err="1" smtClean="0"/>
              <a:t>Nov</a:t>
            </a:r>
            <a:r>
              <a:rPr lang="tr-TR" sz="800" dirty="0" smtClean="0"/>
              <a:t>;99(11):2178-2190. </a:t>
            </a:r>
          </a:p>
          <a:p>
            <a:r>
              <a:rPr lang="tr-TR" sz="800" dirty="0" smtClean="0"/>
              <a:t>-Matzdorff A, </a:t>
            </a:r>
            <a:r>
              <a:rPr lang="tr-TR" sz="800" dirty="0" err="1" smtClean="0"/>
              <a:t>Alesci</a:t>
            </a:r>
            <a:r>
              <a:rPr lang="tr-TR" sz="800" dirty="0" smtClean="0"/>
              <a:t> SR et al. </a:t>
            </a:r>
            <a:r>
              <a:rPr lang="tr-TR" sz="800" dirty="0" err="1" smtClean="0"/>
              <a:t>Expert</a:t>
            </a:r>
            <a:r>
              <a:rPr lang="tr-TR" sz="800" dirty="0" smtClean="0"/>
              <a:t> </a:t>
            </a:r>
            <a:r>
              <a:rPr lang="tr-TR" sz="800" dirty="0" err="1" smtClean="0"/>
              <a:t>Report</a:t>
            </a:r>
            <a:r>
              <a:rPr lang="tr-TR" sz="800" dirty="0" smtClean="0"/>
              <a:t> on </a:t>
            </a:r>
            <a:r>
              <a:rPr lang="tr-TR" sz="800" dirty="0" err="1" smtClean="0"/>
              <a:t>Immune</a:t>
            </a:r>
            <a:r>
              <a:rPr lang="tr-TR" sz="800" dirty="0" smtClean="0"/>
              <a:t> </a:t>
            </a:r>
            <a:r>
              <a:rPr lang="tr-TR" sz="800" dirty="0" err="1" smtClean="0"/>
              <a:t>Thrombocytopenia</a:t>
            </a:r>
            <a:r>
              <a:rPr lang="tr-TR" sz="800" dirty="0" smtClean="0"/>
              <a:t>: </a:t>
            </a:r>
            <a:r>
              <a:rPr lang="tr-TR" sz="800" dirty="0" err="1" smtClean="0"/>
              <a:t>Current</a:t>
            </a:r>
            <a:r>
              <a:rPr lang="tr-TR" sz="800" dirty="0" smtClean="0"/>
              <a:t> </a:t>
            </a:r>
            <a:r>
              <a:rPr lang="tr-TR" sz="800" dirty="0" err="1" smtClean="0"/>
              <a:t>Diagnostics</a:t>
            </a:r>
            <a:r>
              <a:rPr lang="tr-TR" sz="800" dirty="0" smtClean="0"/>
              <a:t> </a:t>
            </a:r>
            <a:r>
              <a:rPr lang="tr-TR" sz="800" dirty="0" err="1" smtClean="0"/>
              <a:t>and</a:t>
            </a:r>
            <a:r>
              <a:rPr lang="tr-TR" sz="800" dirty="0" smtClean="0"/>
              <a:t> </a:t>
            </a:r>
            <a:r>
              <a:rPr lang="tr-TR" sz="800" dirty="0" err="1" smtClean="0"/>
              <a:t>Treatment</a:t>
            </a:r>
            <a:r>
              <a:rPr lang="tr-TR" sz="800" dirty="0" smtClean="0"/>
              <a:t> - </a:t>
            </a:r>
            <a:r>
              <a:rPr lang="tr-TR" sz="800" dirty="0" err="1" smtClean="0"/>
              <a:t>Recommendations</a:t>
            </a:r>
            <a:r>
              <a:rPr lang="tr-TR" sz="800" dirty="0" smtClean="0"/>
              <a:t> </a:t>
            </a:r>
            <a:r>
              <a:rPr lang="tr-TR" sz="800" dirty="0" err="1" smtClean="0"/>
              <a:t>from</a:t>
            </a:r>
            <a:r>
              <a:rPr lang="tr-TR" sz="800" dirty="0" smtClean="0"/>
              <a:t> an </a:t>
            </a:r>
            <a:r>
              <a:rPr lang="tr-TR" sz="800" dirty="0" err="1" smtClean="0"/>
              <a:t>Expert</a:t>
            </a:r>
            <a:r>
              <a:rPr lang="tr-TR" sz="800" dirty="0" smtClean="0"/>
              <a:t> </a:t>
            </a:r>
            <a:r>
              <a:rPr lang="tr-TR" sz="800" dirty="0" err="1" smtClean="0"/>
              <a:t>Group</a:t>
            </a:r>
            <a:r>
              <a:rPr lang="tr-TR" sz="800" dirty="0" smtClean="0"/>
              <a:t> </a:t>
            </a:r>
            <a:r>
              <a:rPr lang="tr-TR" sz="800" dirty="0" err="1" smtClean="0"/>
              <a:t>from</a:t>
            </a:r>
            <a:r>
              <a:rPr lang="tr-TR" sz="800" dirty="0" smtClean="0"/>
              <a:t> </a:t>
            </a:r>
            <a:r>
              <a:rPr lang="tr-TR" sz="800" dirty="0" err="1" smtClean="0"/>
              <a:t>Austria</a:t>
            </a:r>
            <a:r>
              <a:rPr lang="tr-TR" sz="800" dirty="0" smtClean="0"/>
              <a:t>, </a:t>
            </a:r>
            <a:r>
              <a:rPr lang="tr-TR" sz="800" dirty="0" err="1" smtClean="0"/>
              <a:t>Germany</a:t>
            </a:r>
            <a:r>
              <a:rPr lang="tr-TR" sz="800" dirty="0" smtClean="0"/>
              <a:t>, </a:t>
            </a:r>
            <a:r>
              <a:rPr lang="tr-TR" sz="800" dirty="0" err="1" smtClean="0"/>
              <a:t>and</a:t>
            </a:r>
            <a:r>
              <a:rPr lang="tr-TR" sz="800" dirty="0" smtClean="0"/>
              <a:t> </a:t>
            </a:r>
            <a:r>
              <a:rPr lang="tr-TR" sz="800" dirty="0" err="1" smtClean="0"/>
              <a:t>Switzerland</a:t>
            </a:r>
            <a:r>
              <a:rPr lang="tr-TR" sz="800" dirty="0" smtClean="0"/>
              <a:t>. </a:t>
            </a:r>
            <a:r>
              <a:rPr lang="tr-TR" sz="800" dirty="0" err="1" smtClean="0"/>
              <a:t>Oncol</a:t>
            </a:r>
            <a:r>
              <a:rPr lang="tr-TR" sz="800" dirty="0" smtClean="0"/>
              <a:t> </a:t>
            </a:r>
            <a:r>
              <a:rPr lang="tr-TR" sz="800" dirty="0" err="1" smtClean="0"/>
              <a:t>Res</a:t>
            </a:r>
            <a:r>
              <a:rPr lang="tr-TR" sz="800" dirty="0" smtClean="0"/>
              <a:t> </a:t>
            </a:r>
            <a:r>
              <a:rPr lang="tr-TR" sz="800" dirty="0" err="1" smtClean="0"/>
              <a:t>Treat</a:t>
            </a:r>
            <a:r>
              <a:rPr lang="tr-TR" sz="800" dirty="0" smtClean="0"/>
              <a:t>. 2023;46 </a:t>
            </a:r>
            <a:r>
              <a:rPr lang="tr-TR" sz="800" dirty="0" err="1" smtClean="0"/>
              <a:t>Suppl</a:t>
            </a:r>
            <a:r>
              <a:rPr lang="tr-TR" sz="800" dirty="0" smtClean="0"/>
              <a:t> 2:5-44.</a:t>
            </a:r>
          </a:p>
        </p:txBody>
      </p:sp>
      <p:sp>
        <p:nvSpPr>
          <p:cNvPr id="8" name="7 Metin kutusu"/>
          <p:cNvSpPr txBox="1"/>
          <p:nvPr/>
        </p:nvSpPr>
        <p:spPr>
          <a:xfrm>
            <a:off x="1537855" y="3685310"/>
            <a:ext cx="70242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 smtClean="0">
                <a:latin typeface="+mj-lt"/>
              </a:rPr>
              <a:t>BAFF İNHİBİTÖRLERİ</a:t>
            </a:r>
          </a:p>
        </p:txBody>
      </p:sp>
      <p:sp>
        <p:nvSpPr>
          <p:cNvPr id="9" name="8 Metin kutusu"/>
          <p:cNvSpPr txBox="1"/>
          <p:nvPr/>
        </p:nvSpPr>
        <p:spPr>
          <a:xfrm>
            <a:off x="1025236" y="4682836"/>
            <a:ext cx="98228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b="1" dirty="0" smtClean="0"/>
              <a:t> </a:t>
            </a:r>
            <a:r>
              <a:rPr lang="tr-TR" sz="2800" b="1" dirty="0" smtClean="0"/>
              <a:t>B lenfosit aktive edici faktör inhibitörleri: </a:t>
            </a:r>
          </a:p>
          <a:p>
            <a:pPr>
              <a:buFont typeface="Arial" pitchFamily="34" charset="0"/>
              <a:buChar char="•"/>
            </a:pPr>
            <a:r>
              <a:rPr lang="tr-TR" sz="2800" dirty="0" err="1" smtClean="0"/>
              <a:t>İanalumab</a:t>
            </a:r>
            <a:r>
              <a:rPr lang="tr-TR" sz="2800" dirty="0" smtClean="0"/>
              <a:t>  </a:t>
            </a:r>
            <a:r>
              <a:rPr lang="tr-TR" dirty="0" smtClean="0"/>
              <a:t>            İv kullanım, faz 2 çalışma devam ediyor.</a:t>
            </a:r>
          </a:p>
          <a:p>
            <a:pPr>
              <a:buFont typeface="Arial" pitchFamily="34" charset="0"/>
              <a:buChar char="•"/>
            </a:pPr>
            <a:r>
              <a:rPr lang="tr-TR" sz="2800" dirty="0" err="1" smtClean="0"/>
              <a:t>Povetacicept</a:t>
            </a:r>
            <a:r>
              <a:rPr lang="tr-TR" sz="2800" dirty="0" smtClean="0"/>
              <a:t>      </a:t>
            </a:r>
            <a:r>
              <a:rPr lang="tr-TR" dirty="0" err="1" smtClean="0"/>
              <a:t>Sc</a:t>
            </a:r>
            <a:r>
              <a:rPr lang="tr-TR" dirty="0" smtClean="0"/>
              <a:t> kullanım, faz 2 çalışma devam ediyor.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1557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ANTİ KOMPLEMAN TEDAVİ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416339"/>
          </a:xfrm>
        </p:spPr>
        <p:txBody>
          <a:bodyPr/>
          <a:lstStyle/>
          <a:p>
            <a:r>
              <a:rPr lang="tr-TR" dirty="0" err="1" smtClean="0"/>
              <a:t>Sutimlimab</a:t>
            </a:r>
            <a:r>
              <a:rPr lang="tr-TR" dirty="0" smtClean="0"/>
              <a:t> : C1s karşı </a:t>
            </a:r>
            <a:r>
              <a:rPr lang="tr-TR" dirty="0" err="1" smtClean="0"/>
              <a:t>monoklonal</a:t>
            </a:r>
            <a:r>
              <a:rPr lang="tr-TR" dirty="0" smtClean="0"/>
              <a:t> ab   Faz 1 tamamlandı</a:t>
            </a:r>
          </a:p>
          <a:p>
            <a:r>
              <a:rPr lang="tr-TR" dirty="0" smtClean="0"/>
              <a:t> RR  %33</a:t>
            </a:r>
          </a:p>
          <a:p>
            <a:pPr>
              <a:buNone/>
            </a:pPr>
            <a:endParaRPr lang="tr-TR" dirty="0"/>
          </a:p>
        </p:txBody>
      </p:sp>
      <p:sp>
        <p:nvSpPr>
          <p:cNvPr id="4" name="3 Dikdörtgen"/>
          <p:cNvSpPr/>
          <p:nvPr/>
        </p:nvSpPr>
        <p:spPr>
          <a:xfrm>
            <a:off x="955964" y="3244334"/>
            <a:ext cx="863138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400" b="1" dirty="0" smtClean="0">
                <a:latin typeface="+mj-lt"/>
              </a:rPr>
              <a:t>YENİ SYK İNHİBİTÖRLERİ</a:t>
            </a:r>
            <a:endParaRPr lang="tr-TR" sz="4400" b="1" dirty="0">
              <a:latin typeface="+mj-lt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872835" y="4184073"/>
            <a:ext cx="102800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sz="2800" dirty="0" smtClean="0"/>
              <a:t> </a:t>
            </a:r>
            <a:r>
              <a:rPr lang="tr-TR" sz="2800" dirty="0" err="1" smtClean="0"/>
              <a:t>Sovleplenib</a:t>
            </a:r>
            <a:r>
              <a:rPr lang="tr-TR" sz="2800" dirty="0" smtClean="0"/>
              <a:t> : oral, faz 3 tamamlandı.  RR % 53</a:t>
            </a:r>
          </a:p>
          <a:p>
            <a:pPr>
              <a:buFont typeface="Arial" pitchFamily="34" charset="0"/>
              <a:buChar char="•"/>
            </a:pPr>
            <a:r>
              <a:rPr lang="tr-TR" sz="2800" dirty="0" smtClean="0"/>
              <a:t> </a:t>
            </a:r>
            <a:r>
              <a:rPr lang="tr-TR" sz="2800" dirty="0" err="1" smtClean="0"/>
              <a:t>Cevidoplenib</a:t>
            </a:r>
            <a:r>
              <a:rPr lang="tr-TR" sz="2800" dirty="0" smtClean="0"/>
              <a:t>: oral, faz 2 tamamlandı. </a:t>
            </a:r>
          </a:p>
          <a:p>
            <a:endParaRPr lang="tr-TR" sz="2800" dirty="0"/>
          </a:p>
        </p:txBody>
      </p:sp>
      <p:sp>
        <p:nvSpPr>
          <p:cNvPr id="6" name="5 Metin kutusu"/>
          <p:cNvSpPr txBox="1"/>
          <p:nvPr/>
        </p:nvSpPr>
        <p:spPr>
          <a:xfrm>
            <a:off x="5029199" y="6276108"/>
            <a:ext cx="66086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dirty="0" smtClean="0"/>
              <a:t>Al-</a:t>
            </a:r>
            <a:r>
              <a:rPr lang="tr-TR" sz="800" dirty="0" err="1" smtClean="0"/>
              <a:t>Samkari</a:t>
            </a:r>
            <a:r>
              <a:rPr lang="tr-TR" sz="800" dirty="0" smtClean="0"/>
              <a:t> H. 2025 </a:t>
            </a:r>
            <a:r>
              <a:rPr lang="tr-TR" sz="800" dirty="0" err="1" smtClean="0"/>
              <a:t>update</a:t>
            </a:r>
            <a:r>
              <a:rPr lang="tr-TR" sz="800" dirty="0" smtClean="0"/>
              <a:t> on </a:t>
            </a:r>
            <a:r>
              <a:rPr lang="tr-TR" sz="800" dirty="0" err="1" smtClean="0"/>
              <a:t>clinical</a:t>
            </a:r>
            <a:r>
              <a:rPr lang="tr-TR" sz="800" dirty="0" smtClean="0"/>
              <a:t> </a:t>
            </a:r>
            <a:r>
              <a:rPr lang="tr-TR" sz="800" dirty="0" err="1" smtClean="0"/>
              <a:t>trials</a:t>
            </a:r>
            <a:r>
              <a:rPr lang="tr-TR" sz="800" dirty="0" smtClean="0"/>
              <a:t> in </a:t>
            </a:r>
            <a:r>
              <a:rPr lang="tr-TR" sz="800" dirty="0" err="1" smtClean="0"/>
              <a:t>immune</a:t>
            </a:r>
            <a:r>
              <a:rPr lang="tr-TR" sz="800" dirty="0" smtClean="0"/>
              <a:t> </a:t>
            </a:r>
            <a:r>
              <a:rPr lang="tr-TR" sz="800" dirty="0" err="1" smtClean="0"/>
              <a:t>thrombocytopenia</a:t>
            </a:r>
            <a:r>
              <a:rPr lang="tr-TR" sz="800" dirty="0" smtClean="0"/>
              <a:t>. </a:t>
            </a:r>
            <a:r>
              <a:rPr lang="tr-TR" sz="800" dirty="0" err="1" smtClean="0"/>
              <a:t>Am</a:t>
            </a:r>
            <a:r>
              <a:rPr lang="tr-TR" sz="800" dirty="0" smtClean="0"/>
              <a:t> J </a:t>
            </a:r>
            <a:r>
              <a:rPr lang="tr-TR" sz="800" dirty="0" err="1" smtClean="0"/>
              <a:t>Hematol</a:t>
            </a:r>
            <a:r>
              <a:rPr lang="tr-TR" sz="800" dirty="0" smtClean="0"/>
              <a:t>. 2024 </a:t>
            </a:r>
            <a:r>
              <a:rPr lang="tr-TR" sz="800" dirty="0" err="1" smtClean="0"/>
              <a:t>Nov</a:t>
            </a:r>
            <a:r>
              <a:rPr lang="tr-TR" sz="800" dirty="0" smtClean="0"/>
              <a:t>;99(11):2178-2190.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B57F3E6-7564-E8BC-94DF-FBBE60C72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199"/>
            <a:ext cx="10515600" cy="914401"/>
          </a:xfrm>
        </p:spPr>
        <p:txBody>
          <a:bodyPr>
            <a:normAutofit/>
          </a:bodyPr>
          <a:lstStyle/>
          <a:p>
            <a:pPr algn="ctr"/>
            <a:r>
              <a:rPr lang="tr-TR" b="1" dirty="0" smtClean="0"/>
              <a:t>KOMBİNASYON TEDAVİLERİ </a:t>
            </a:r>
            <a:endParaRPr lang="tr-TR" b="1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8774F097-9FBB-0189-ACB6-4603CD2D04A3}"/>
              </a:ext>
            </a:extLst>
          </p:cNvPr>
          <p:cNvSpPr txBox="1"/>
          <p:nvPr/>
        </p:nvSpPr>
        <p:spPr>
          <a:xfrm>
            <a:off x="1745673" y="6168387"/>
            <a:ext cx="10723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dirty="0" smtClean="0">
                <a:solidFill>
                  <a:schemeClr val="accent5">
                    <a:lumMod val="50000"/>
                  </a:schemeClr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-</a:t>
            </a:r>
            <a:r>
              <a:rPr lang="tr-TR" sz="1000" dirty="0" err="1" smtClean="0"/>
              <a:t>Mahévas</a:t>
            </a:r>
            <a:r>
              <a:rPr lang="tr-TR" sz="1000" dirty="0" smtClean="0"/>
              <a:t> M, </a:t>
            </a:r>
            <a:r>
              <a:rPr lang="tr-TR" sz="1000" dirty="0" err="1" smtClean="0"/>
              <a:t>Gerfaud</a:t>
            </a:r>
            <a:r>
              <a:rPr lang="tr-TR" sz="1000" dirty="0" smtClean="0"/>
              <a:t>-</a:t>
            </a:r>
            <a:r>
              <a:rPr lang="tr-TR" sz="1000" dirty="0" err="1" smtClean="0"/>
              <a:t>Valentin</a:t>
            </a:r>
            <a:r>
              <a:rPr lang="tr-TR" sz="1000" dirty="0" smtClean="0"/>
              <a:t> M ET AL. </a:t>
            </a:r>
            <a:r>
              <a:rPr lang="tr-TR" sz="1000" dirty="0" err="1" smtClean="0"/>
              <a:t>Characteristics</a:t>
            </a:r>
            <a:r>
              <a:rPr lang="tr-TR" sz="1000" dirty="0" smtClean="0"/>
              <a:t>, </a:t>
            </a:r>
            <a:r>
              <a:rPr lang="tr-TR" sz="1000" dirty="0" err="1" smtClean="0"/>
              <a:t>outcome</a:t>
            </a:r>
            <a:r>
              <a:rPr lang="tr-TR" sz="1000" dirty="0" smtClean="0"/>
              <a:t>,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response</a:t>
            </a:r>
            <a:r>
              <a:rPr lang="tr-TR" sz="1000" dirty="0" smtClean="0"/>
              <a:t> </a:t>
            </a:r>
            <a:r>
              <a:rPr lang="tr-TR" sz="1000" dirty="0" err="1" smtClean="0"/>
              <a:t>to</a:t>
            </a:r>
            <a:r>
              <a:rPr lang="tr-TR" sz="1000" dirty="0" smtClean="0"/>
              <a:t> </a:t>
            </a:r>
            <a:r>
              <a:rPr lang="tr-TR" sz="1000" dirty="0" err="1" smtClean="0"/>
              <a:t>therapy</a:t>
            </a:r>
            <a:r>
              <a:rPr lang="tr-TR" sz="1000" dirty="0" smtClean="0"/>
              <a:t> of </a:t>
            </a:r>
            <a:r>
              <a:rPr lang="tr-TR" sz="1000" dirty="0" err="1" smtClean="0"/>
              <a:t>multirefractory</a:t>
            </a:r>
            <a:r>
              <a:rPr lang="tr-TR" sz="1000" dirty="0" smtClean="0"/>
              <a:t> </a:t>
            </a:r>
            <a:r>
              <a:rPr lang="tr-TR" sz="1000" dirty="0" err="1" smtClean="0"/>
              <a:t>chronic</a:t>
            </a:r>
            <a:r>
              <a:rPr lang="tr-TR" sz="1000" dirty="0" smtClean="0"/>
              <a:t> </a:t>
            </a:r>
            <a:r>
              <a:rPr lang="tr-TR" sz="1000" dirty="0" err="1" smtClean="0"/>
              <a:t>immune</a:t>
            </a:r>
            <a:r>
              <a:rPr lang="tr-TR" sz="1000" dirty="0" smtClean="0"/>
              <a:t> </a:t>
            </a:r>
            <a:r>
              <a:rPr lang="tr-TR" sz="1000" dirty="0" err="1" smtClean="0"/>
              <a:t>thrombocytopenia</a:t>
            </a:r>
            <a:r>
              <a:rPr lang="tr-TR" sz="1000" dirty="0" smtClean="0"/>
              <a:t>. </a:t>
            </a:r>
            <a:r>
              <a:rPr lang="tr-TR" sz="1000" dirty="0" err="1" smtClean="0"/>
              <a:t>Blood</a:t>
            </a:r>
            <a:r>
              <a:rPr lang="tr-TR" sz="1000" dirty="0" smtClean="0"/>
              <a:t>. 2016 </a:t>
            </a:r>
            <a:r>
              <a:rPr lang="tr-TR" sz="1000" dirty="0" err="1" smtClean="0"/>
              <a:t>Sep</a:t>
            </a:r>
            <a:r>
              <a:rPr lang="tr-TR" sz="1000" dirty="0" smtClean="0"/>
              <a:t> 22;128(12):1625-30. </a:t>
            </a:r>
          </a:p>
          <a:p>
            <a:r>
              <a:rPr lang="tr-TR" sz="1000" dirty="0" smtClean="0">
                <a:solidFill>
                  <a:schemeClr val="accent5">
                    <a:lumMod val="50000"/>
                  </a:schemeClr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-</a:t>
            </a:r>
            <a:r>
              <a:rPr lang="tr-TR" sz="1000" dirty="0" err="1" smtClean="0"/>
              <a:t>Ghanima</a:t>
            </a:r>
            <a:r>
              <a:rPr lang="tr-TR" sz="1000" dirty="0" smtClean="0"/>
              <a:t> W, </a:t>
            </a:r>
            <a:r>
              <a:rPr lang="tr-TR" sz="1000" dirty="0" err="1" smtClean="0"/>
              <a:t>Cuker</a:t>
            </a:r>
            <a:r>
              <a:rPr lang="tr-TR" sz="1000" dirty="0" smtClean="0"/>
              <a:t> A, </a:t>
            </a:r>
            <a:r>
              <a:rPr lang="tr-TR" sz="1000" dirty="0" err="1" smtClean="0"/>
              <a:t>Michel</a:t>
            </a:r>
            <a:r>
              <a:rPr lang="tr-TR" sz="1000" dirty="0" smtClean="0"/>
              <a:t> M. </a:t>
            </a:r>
            <a:r>
              <a:rPr lang="tr-TR" sz="1000" dirty="0" err="1" smtClean="0"/>
              <a:t>Insights</a:t>
            </a:r>
            <a:r>
              <a:rPr lang="tr-TR" sz="1000" dirty="0" smtClean="0"/>
              <a:t> on </a:t>
            </a:r>
            <a:r>
              <a:rPr lang="tr-TR" sz="1000" dirty="0" err="1" smtClean="0"/>
              <a:t>treatment</a:t>
            </a:r>
            <a:r>
              <a:rPr lang="tr-TR" sz="1000" dirty="0" smtClean="0"/>
              <a:t> of </a:t>
            </a:r>
            <a:r>
              <a:rPr lang="tr-TR" sz="1000" dirty="0" err="1" smtClean="0"/>
              <a:t>adult</a:t>
            </a:r>
            <a:r>
              <a:rPr lang="tr-TR" sz="1000" dirty="0" smtClean="0"/>
              <a:t> ITP: </a:t>
            </a:r>
            <a:r>
              <a:rPr lang="tr-TR" sz="1000" dirty="0" err="1" smtClean="0"/>
              <a:t>algorithm</a:t>
            </a:r>
            <a:r>
              <a:rPr lang="tr-TR" sz="1000" dirty="0" smtClean="0"/>
              <a:t> </a:t>
            </a:r>
            <a:r>
              <a:rPr lang="tr-TR" sz="1000" dirty="0" err="1" smtClean="0"/>
              <a:t>for</a:t>
            </a:r>
            <a:r>
              <a:rPr lang="tr-TR" sz="1000" dirty="0" smtClean="0"/>
              <a:t> </a:t>
            </a:r>
            <a:r>
              <a:rPr lang="tr-TR" sz="1000" dirty="0" err="1" smtClean="0"/>
              <a:t>management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role of </a:t>
            </a:r>
            <a:r>
              <a:rPr lang="tr-TR" sz="1000" dirty="0" err="1" smtClean="0"/>
              <a:t>multimodal</a:t>
            </a:r>
            <a:r>
              <a:rPr lang="tr-TR" sz="1000" dirty="0" smtClean="0"/>
              <a:t> </a:t>
            </a:r>
            <a:r>
              <a:rPr lang="tr-TR" sz="1000" dirty="0" err="1" smtClean="0"/>
              <a:t>therapy</a:t>
            </a:r>
            <a:r>
              <a:rPr lang="tr-TR" sz="1000" dirty="0" smtClean="0"/>
              <a:t>. </a:t>
            </a:r>
            <a:r>
              <a:rPr lang="tr-TR" sz="1000" dirty="0" err="1" smtClean="0"/>
              <a:t>Hematology</a:t>
            </a:r>
            <a:r>
              <a:rPr lang="tr-TR" sz="1000" dirty="0" smtClean="0"/>
              <a:t> </a:t>
            </a:r>
            <a:r>
              <a:rPr lang="tr-TR" sz="1000" dirty="0" err="1" smtClean="0"/>
              <a:t>Am</a:t>
            </a:r>
            <a:r>
              <a:rPr lang="tr-TR" sz="1000" dirty="0" smtClean="0"/>
              <a:t> </a:t>
            </a:r>
            <a:r>
              <a:rPr lang="tr-TR" sz="1000" dirty="0" err="1" smtClean="0"/>
              <a:t>Soc</a:t>
            </a:r>
            <a:r>
              <a:rPr lang="tr-TR" sz="1000" dirty="0" smtClean="0"/>
              <a:t> </a:t>
            </a:r>
            <a:r>
              <a:rPr lang="tr-TR" sz="1000" dirty="0" err="1" smtClean="0"/>
              <a:t>Hematol</a:t>
            </a:r>
            <a:r>
              <a:rPr lang="tr-TR" sz="1000" dirty="0" smtClean="0"/>
              <a:t> </a:t>
            </a:r>
            <a:r>
              <a:rPr lang="tr-TR" sz="1000" dirty="0" err="1" smtClean="0"/>
              <a:t>Educ</a:t>
            </a:r>
            <a:r>
              <a:rPr lang="tr-TR" sz="1000" dirty="0" smtClean="0"/>
              <a:t> Program. 2024 </a:t>
            </a:r>
            <a:r>
              <a:rPr lang="tr-TR" sz="1000" dirty="0" err="1" smtClean="0"/>
              <a:t>Dec</a:t>
            </a:r>
            <a:r>
              <a:rPr lang="tr-TR" sz="1000" dirty="0" smtClean="0"/>
              <a:t> 6;2024(1):678-684</a:t>
            </a:r>
          </a:p>
          <a:p>
            <a:endParaRPr lang="tr-TR" sz="1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7 İçerik Yer Tutucusu"/>
          <p:cNvSpPr>
            <a:spLocks noGrp="1"/>
          </p:cNvSpPr>
          <p:nvPr>
            <p:ph idx="1"/>
          </p:nvPr>
        </p:nvSpPr>
        <p:spPr>
          <a:xfrm>
            <a:off x="838199" y="1246909"/>
            <a:ext cx="11187546" cy="4930054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TPO-RA+ </a:t>
            </a:r>
            <a:r>
              <a:rPr lang="tr-TR" dirty="0" err="1" smtClean="0"/>
              <a:t>dexa</a:t>
            </a:r>
            <a:r>
              <a:rPr lang="tr-TR" dirty="0" smtClean="0"/>
              <a:t> / </a:t>
            </a:r>
            <a:r>
              <a:rPr lang="tr-TR" dirty="0" err="1" smtClean="0"/>
              <a:t>dexa</a:t>
            </a:r>
            <a:r>
              <a:rPr lang="tr-TR" dirty="0" smtClean="0"/>
              <a:t> (n:206 1/1 RCT)  ilk tedavi yanıt: </a:t>
            </a:r>
          </a:p>
          <a:p>
            <a:pPr>
              <a:buNone/>
            </a:pPr>
            <a:r>
              <a:rPr lang="tr-TR" dirty="0" smtClean="0"/>
              <a:t>%89/ % 67 (p&lt;0,001)  6. ay % 51 / %36   (p:0,02)  </a:t>
            </a:r>
            <a:r>
              <a:rPr lang="tr-TR" dirty="0" smtClean="0">
                <a:sym typeface="Wingdings" pitchFamily="2" charset="2"/>
              </a:rPr>
              <a:t>artmış TEO riski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err="1" smtClean="0"/>
              <a:t>Rx</a:t>
            </a:r>
            <a:r>
              <a:rPr lang="tr-TR" dirty="0" smtClean="0"/>
              <a:t>+ </a:t>
            </a:r>
            <a:r>
              <a:rPr lang="tr-TR" dirty="0" err="1" smtClean="0"/>
              <a:t>dexa</a:t>
            </a:r>
            <a:r>
              <a:rPr lang="tr-TR" dirty="0" smtClean="0"/>
              <a:t>/ </a:t>
            </a:r>
            <a:r>
              <a:rPr lang="tr-TR" dirty="0" err="1" smtClean="0"/>
              <a:t>dexa</a:t>
            </a:r>
            <a:r>
              <a:rPr lang="tr-TR" dirty="0" smtClean="0"/>
              <a:t> (n:101  1/1 RCT)  6. ay yanıt %63 / %36   (p:0,004)     </a:t>
            </a:r>
            <a:r>
              <a:rPr lang="tr-TR" dirty="0" smtClean="0">
                <a:sym typeface="Wingdings" pitchFamily="2" charset="2"/>
              </a:rPr>
              <a:t></a:t>
            </a:r>
            <a:r>
              <a:rPr lang="tr-TR" dirty="0" err="1" smtClean="0"/>
              <a:t>grade</a:t>
            </a:r>
            <a:r>
              <a:rPr lang="tr-TR" dirty="0" smtClean="0"/>
              <a:t> 3-4 yan etki artışı (</a:t>
            </a:r>
            <a:r>
              <a:rPr lang="tr-TR" dirty="0" err="1" smtClean="0"/>
              <a:t>enf</a:t>
            </a:r>
            <a:r>
              <a:rPr lang="tr-TR" dirty="0" smtClean="0"/>
              <a:t>. gibi)</a:t>
            </a:r>
          </a:p>
          <a:p>
            <a:endParaRPr lang="tr-TR" dirty="0" smtClean="0"/>
          </a:p>
          <a:p>
            <a:r>
              <a:rPr lang="tr-TR" dirty="0" smtClean="0"/>
              <a:t>MMF+ </a:t>
            </a:r>
            <a:r>
              <a:rPr lang="tr-TR" dirty="0" err="1" smtClean="0"/>
              <a:t>steroid</a:t>
            </a:r>
            <a:r>
              <a:rPr lang="tr-TR" dirty="0" smtClean="0"/>
              <a:t> / </a:t>
            </a:r>
            <a:r>
              <a:rPr lang="tr-TR" dirty="0" err="1" smtClean="0"/>
              <a:t>steroid</a:t>
            </a:r>
            <a:r>
              <a:rPr lang="tr-TR" dirty="0" smtClean="0"/>
              <a:t> (n:120   1/1  RCT)   %78 / %56    (p:0,008) </a:t>
            </a:r>
            <a:r>
              <a:rPr lang="tr-TR" dirty="0" smtClean="0">
                <a:sym typeface="Wingdings" pitchFamily="2" charset="2"/>
              </a:rPr>
              <a:t></a:t>
            </a:r>
            <a:r>
              <a:rPr lang="tr-TR" dirty="0" smtClean="0"/>
              <a:t>artmış </a:t>
            </a:r>
            <a:r>
              <a:rPr lang="tr-TR" dirty="0" err="1" smtClean="0"/>
              <a:t>enf</a:t>
            </a:r>
            <a:r>
              <a:rPr lang="tr-TR" dirty="0" smtClean="0"/>
              <a:t> riski ve kötü </a:t>
            </a:r>
            <a:r>
              <a:rPr lang="tr-TR" dirty="0" err="1" smtClean="0"/>
              <a:t>HRQoL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err="1" smtClean="0"/>
              <a:t>Tacrolimus</a:t>
            </a:r>
            <a:r>
              <a:rPr lang="tr-TR" dirty="0" smtClean="0"/>
              <a:t>+ </a:t>
            </a:r>
            <a:r>
              <a:rPr lang="tr-TR" dirty="0" err="1" smtClean="0"/>
              <a:t>dexa</a:t>
            </a:r>
            <a:r>
              <a:rPr lang="tr-TR" dirty="0" smtClean="0"/>
              <a:t>/ </a:t>
            </a:r>
            <a:r>
              <a:rPr lang="tr-TR" dirty="0" err="1" smtClean="0"/>
              <a:t>dexa</a:t>
            </a:r>
            <a:r>
              <a:rPr lang="tr-TR" dirty="0" smtClean="0"/>
              <a:t> (n:140   1/1 RCT)   %65 / % 43  (p:0,007)  </a:t>
            </a:r>
            <a:r>
              <a:rPr lang="tr-TR" dirty="0" smtClean="0">
                <a:sym typeface="Wingdings" pitchFamily="2" charset="2"/>
              </a:rPr>
              <a:t></a:t>
            </a:r>
            <a:r>
              <a:rPr lang="tr-TR" dirty="0" smtClean="0"/>
              <a:t>artmış </a:t>
            </a:r>
            <a:r>
              <a:rPr lang="tr-TR" dirty="0" err="1" smtClean="0"/>
              <a:t>enf</a:t>
            </a:r>
            <a:r>
              <a:rPr lang="tr-TR" dirty="0" smtClean="0"/>
              <a:t> riski ve diğer yan etkiler</a:t>
            </a: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426351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3348"/>
          </a:xfrm>
        </p:spPr>
        <p:txBody>
          <a:bodyPr/>
          <a:lstStyle/>
          <a:p>
            <a:r>
              <a:rPr lang="tr-TR" b="1" dirty="0" smtClean="0"/>
              <a:t>İTP PATOGENEZİ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254" y="1163783"/>
            <a:ext cx="12025746" cy="527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Metin kutusu"/>
          <p:cNvSpPr txBox="1"/>
          <p:nvPr/>
        </p:nvSpPr>
        <p:spPr>
          <a:xfrm>
            <a:off x="4211781" y="6400799"/>
            <a:ext cx="75784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Recent advances in the mechanisms and treatment of immune thrombocytopenia</a:t>
            </a:r>
            <a:r>
              <a:rPr lang="tr-TR" sz="800" b="1" dirty="0" smtClean="0"/>
              <a:t>.</a:t>
            </a:r>
            <a:r>
              <a:rPr lang="en-US" sz="800" dirty="0" err="1" smtClean="0"/>
              <a:t>Provan</a:t>
            </a:r>
            <a:r>
              <a:rPr lang="en-US" sz="800" dirty="0" smtClean="0"/>
              <a:t>, Drew et </a:t>
            </a:r>
            <a:r>
              <a:rPr lang="en-US" sz="800" dirty="0" err="1" smtClean="0"/>
              <a:t>al.eBioMedicine</a:t>
            </a:r>
            <a:r>
              <a:rPr lang="tr-TR" sz="800" dirty="0" smtClean="0"/>
              <a:t> 2022</a:t>
            </a:r>
            <a:r>
              <a:rPr lang="en-US" sz="800" dirty="0" smtClean="0"/>
              <a:t>, Volume 76, 103820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FA29684-D9F5-833E-50F8-1A3E885CF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3657"/>
            <a:ext cx="10515600" cy="127703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tr-TR" sz="2800" b="1" i="0" dirty="0" err="1" smtClean="0">
                <a:solidFill>
                  <a:srgbClr val="212121"/>
                </a:solidFill>
                <a:effectLst/>
                <a:highlight>
                  <a:srgbClr val="FFFFFF"/>
                </a:highlight>
              </a:rPr>
              <a:t>Eltrombopag</a:t>
            </a:r>
            <a:r>
              <a:rPr lang="tr-TR" sz="2800" b="1" i="0" dirty="0" smtClean="0">
                <a:solidFill>
                  <a:srgbClr val="212121"/>
                </a:solidFill>
                <a:effectLst/>
                <a:highlight>
                  <a:srgbClr val="FFFFFF"/>
                </a:highlight>
              </a:rPr>
              <a:t> </a:t>
            </a:r>
            <a:r>
              <a:rPr lang="tr-TR" sz="2800" b="1" i="0" dirty="0" err="1" smtClean="0">
                <a:solidFill>
                  <a:srgbClr val="212121"/>
                </a:solidFill>
                <a:effectLst/>
                <a:highlight>
                  <a:srgbClr val="FFFFFF"/>
                </a:highlight>
              </a:rPr>
              <a:t>Plus</a:t>
            </a:r>
            <a:r>
              <a:rPr lang="tr-TR" sz="2800" b="1" i="0" dirty="0" smtClean="0">
                <a:solidFill>
                  <a:srgbClr val="212121"/>
                </a:solidFill>
                <a:effectLst/>
                <a:highlight>
                  <a:srgbClr val="FFFFFF"/>
                </a:highlight>
              </a:rPr>
              <a:t> </a:t>
            </a:r>
            <a:r>
              <a:rPr lang="tr-TR" sz="2800" b="1" i="0" dirty="0" err="1" smtClean="0">
                <a:solidFill>
                  <a:srgbClr val="212121"/>
                </a:solidFill>
                <a:effectLst/>
                <a:highlight>
                  <a:srgbClr val="FFFFFF"/>
                </a:highlight>
              </a:rPr>
              <a:t>Cyclosporine</a:t>
            </a:r>
            <a:r>
              <a:rPr lang="tr-TR" sz="2800" b="1" i="0" dirty="0" smtClean="0">
                <a:solidFill>
                  <a:srgbClr val="212121"/>
                </a:solidFill>
                <a:effectLst/>
                <a:highlight>
                  <a:srgbClr val="FFFFFF"/>
                </a:highlight>
              </a:rPr>
              <a:t> </a:t>
            </a:r>
            <a:r>
              <a:rPr lang="tr-TR" sz="2800" b="1" i="0" dirty="0" err="1" smtClean="0">
                <a:solidFill>
                  <a:srgbClr val="212121"/>
                </a:solidFill>
                <a:effectLst/>
                <a:highlight>
                  <a:srgbClr val="FFFFFF"/>
                </a:highlight>
              </a:rPr>
              <a:t>In</a:t>
            </a:r>
            <a:r>
              <a:rPr lang="tr-TR" sz="2800" b="1" i="0" dirty="0" smtClean="0">
                <a:solidFill>
                  <a:srgbClr val="212121"/>
                </a:solidFill>
                <a:effectLst/>
                <a:highlight>
                  <a:srgbClr val="FFFFFF"/>
                </a:highlight>
              </a:rPr>
              <a:t> </a:t>
            </a:r>
            <a:r>
              <a:rPr lang="tr-TR" sz="2800" b="1" i="0" dirty="0" err="1" smtClean="0">
                <a:solidFill>
                  <a:srgbClr val="212121"/>
                </a:solidFill>
                <a:effectLst/>
                <a:highlight>
                  <a:srgbClr val="FFFFFF"/>
                </a:highlight>
              </a:rPr>
              <a:t>Refractory</a:t>
            </a:r>
            <a:r>
              <a:rPr lang="tr-TR" sz="2800" b="1" i="0" dirty="0" smtClean="0">
                <a:solidFill>
                  <a:srgbClr val="212121"/>
                </a:solidFill>
                <a:effectLst/>
                <a:highlight>
                  <a:srgbClr val="FFFFFF"/>
                </a:highlight>
              </a:rPr>
              <a:t> </a:t>
            </a:r>
            <a:r>
              <a:rPr lang="tr-TR" sz="2800" b="1" i="0" dirty="0" err="1" smtClean="0">
                <a:solidFill>
                  <a:srgbClr val="212121"/>
                </a:solidFill>
                <a:effectLst/>
                <a:highlight>
                  <a:srgbClr val="FFFFFF"/>
                </a:highlight>
              </a:rPr>
              <a:t>Immune</a:t>
            </a:r>
            <a:r>
              <a:rPr lang="tr-TR" sz="2800" b="1" i="0" dirty="0" smtClean="0">
                <a:solidFill>
                  <a:srgbClr val="212121"/>
                </a:solidFill>
                <a:effectLst/>
                <a:highlight>
                  <a:srgbClr val="FFFFFF"/>
                </a:highlight>
              </a:rPr>
              <a:t> </a:t>
            </a:r>
            <a:r>
              <a:rPr lang="tr-TR" sz="2800" b="1" i="0" dirty="0" err="1" smtClean="0">
                <a:solidFill>
                  <a:srgbClr val="212121"/>
                </a:solidFill>
                <a:effectLst/>
                <a:highlight>
                  <a:srgbClr val="FFFFFF"/>
                </a:highlight>
              </a:rPr>
              <a:t>Thrombocytopenia</a:t>
            </a:r>
            <a:r>
              <a:rPr lang="tr-TR" sz="2800" b="1" i="0" dirty="0" smtClean="0">
                <a:solidFill>
                  <a:srgbClr val="212121"/>
                </a:solidFill>
                <a:effectLst/>
                <a:highlight>
                  <a:srgbClr val="FFFFFF"/>
                </a:highlight>
              </a:rPr>
              <a:t>: A </a:t>
            </a:r>
            <a:r>
              <a:rPr lang="tr-TR" sz="2800" b="1" i="0" dirty="0" err="1" smtClean="0">
                <a:solidFill>
                  <a:srgbClr val="212121"/>
                </a:solidFill>
                <a:effectLst/>
                <a:highlight>
                  <a:srgbClr val="FFFFFF"/>
                </a:highlight>
              </a:rPr>
              <a:t>Single</a:t>
            </a:r>
            <a:r>
              <a:rPr lang="tr-TR" sz="2800" b="1" i="0" dirty="0" smtClean="0">
                <a:solidFill>
                  <a:srgbClr val="212121"/>
                </a:solidFill>
                <a:effectLst/>
                <a:highlight>
                  <a:srgbClr val="FFFFFF"/>
                </a:highlight>
              </a:rPr>
              <a:t>-</a:t>
            </a:r>
            <a:r>
              <a:rPr lang="tr-TR" sz="2800" b="1" dirty="0" err="1" smtClean="0">
                <a:solidFill>
                  <a:srgbClr val="212121"/>
                </a:solidFill>
                <a:highlight>
                  <a:srgbClr val="FFFFFF"/>
                </a:highlight>
              </a:rPr>
              <a:t>C</a:t>
            </a:r>
            <a:r>
              <a:rPr lang="tr-TR" sz="2800" b="1" i="0" dirty="0" err="1" smtClean="0">
                <a:solidFill>
                  <a:srgbClr val="212121"/>
                </a:solidFill>
                <a:effectLst/>
                <a:highlight>
                  <a:srgbClr val="FFFFFF"/>
                </a:highlight>
              </a:rPr>
              <a:t>enter</a:t>
            </a:r>
            <a:r>
              <a:rPr lang="tr-TR" sz="2800" b="1" i="0" dirty="0" smtClean="0">
                <a:solidFill>
                  <a:srgbClr val="212121"/>
                </a:solidFill>
                <a:effectLst/>
                <a:highlight>
                  <a:srgbClr val="FFFFFF"/>
                </a:highlight>
              </a:rPr>
              <a:t> </a:t>
            </a:r>
            <a:r>
              <a:rPr lang="tr-TR" sz="2800" b="1" i="0" dirty="0" err="1" smtClean="0">
                <a:solidFill>
                  <a:srgbClr val="212121"/>
                </a:solidFill>
                <a:effectLst/>
                <a:highlight>
                  <a:srgbClr val="FFFFFF"/>
                </a:highlight>
              </a:rPr>
              <a:t>Study</a:t>
            </a:r>
            <a:r>
              <a:rPr lang="tr-TR" sz="2800" b="1" i="0" dirty="0" smtClean="0">
                <a:solidFill>
                  <a:srgbClr val="212121"/>
                </a:solidFill>
                <a:effectLst/>
                <a:highlight>
                  <a:srgbClr val="FFFFFF"/>
                </a:highlight>
              </a:rPr>
              <a:t> 2023</a:t>
            </a:r>
            <a:endParaRPr lang="tr-TR" sz="28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ED9DF25-6FFA-8C2C-D300-21FAE82D4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68891" cy="4351338"/>
          </a:xfrm>
        </p:spPr>
        <p:txBody>
          <a:bodyPr>
            <a:normAutofit/>
          </a:bodyPr>
          <a:lstStyle/>
          <a:p>
            <a:r>
              <a:rPr lang="tr-TR" dirty="0"/>
              <a:t>ELT  yanıtsız hasta </a:t>
            </a:r>
            <a:r>
              <a:rPr lang="tr-TR" dirty="0" smtClean="0"/>
              <a:t>(n: 21)</a:t>
            </a:r>
            <a:endParaRPr lang="tr-TR" dirty="0"/>
          </a:p>
          <a:p>
            <a:r>
              <a:rPr lang="tr-TR" dirty="0"/>
              <a:t>50 mg / g ELT + </a:t>
            </a:r>
            <a:r>
              <a:rPr lang="tr-TR" dirty="0" smtClean="0"/>
              <a:t>CSA</a:t>
            </a:r>
            <a:endParaRPr lang="tr-TR" dirty="0"/>
          </a:p>
          <a:p>
            <a:r>
              <a:rPr lang="tr-TR" dirty="0"/>
              <a:t>Doz </a:t>
            </a:r>
            <a:r>
              <a:rPr lang="tr-TR" dirty="0" err="1"/>
              <a:t>titrasyonu</a:t>
            </a:r>
            <a:r>
              <a:rPr lang="tr-TR" dirty="0"/>
              <a:t> </a:t>
            </a:r>
            <a:r>
              <a:rPr lang="tr-TR" dirty="0" smtClean="0"/>
              <a:t>(kombine </a:t>
            </a:r>
            <a:r>
              <a:rPr lang="tr-TR" dirty="0"/>
              <a:t>tedavinin </a:t>
            </a:r>
            <a:r>
              <a:rPr lang="tr-TR" dirty="0" smtClean="0"/>
              <a:t>etkili </a:t>
            </a:r>
            <a:r>
              <a:rPr lang="tr-TR" dirty="0"/>
              <a:t>olduğu hastalar)</a:t>
            </a:r>
          </a:p>
          <a:p>
            <a:r>
              <a:rPr lang="tr-TR" dirty="0" err="1" smtClean="0"/>
              <a:t>Primer</a:t>
            </a:r>
            <a:r>
              <a:rPr lang="tr-TR" dirty="0" smtClean="0"/>
              <a:t> son. </a:t>
            </a:r>
            <a:r>
              <a:rPr lang="tr-TR" dirty="0" err="1" smtClean="0"/>
              <a:t>nok</a:t>
            </a:r>
            <a:r>
              <a:rPr lang="tr-TR" dirty="0"/>
              <a:t>.</a:t>
            </a:r>
            <a:r>
              <a:rPr lang="tr-TR" dirty="0" smtClean="0"/>
              <a:t>: 16. hafta </a:t>
            </a:r>
            <a:r>
              <a:rPr lang="tr-TR" dirty="0" err="1"/>
              <a:t>plt</a:t>
            </a:r>
            <a:r>
              <a:rPr lang="tr-TR" dirty="0"/>
              <a:t> &gt;</a:t>
            </a:r>
            <a:r>
              <a:rPr lang="tr-TR" dirty="0" smtClean="0"/>
              <a:t>50000</a:t>
            </a:r>
          </a:p>
          <a:p>
            <a:r>
              <a:rPr lang="tr-TR" dirty="0" smtClean="0"/>
              <a:t>ORR: %76,2 (16/21 )  13 CR (%61.9) </a:t>
            </a:r>
          </a:p>
          <a:p>
            <a:r>
              <a:rPr lang="tr-TR" dirty="0" smtClean="0"/>
              <a:t>180. gün : </a:t>
            </a:r>
            <a:r>
              <a:rPr lang="tr-TR" dirty="0" err="1" smtClean="0"/>
              <a:t>nüks</a:t>
            </a:r>
            <a:r>
              <a:rPr lang="tr-TR" dirty="0" smtClean="0"/>
              <a:t> yok </a:t>
            </a:r>
          </a:p>
          <a:p>
            <a:r>
              <a:rPr lang="tr-TR" dirty="0" smtClean="0"/>
              <a:t>Kalıcı </a:t>
            </a:r>
            <a:r>
              <a:rPr lang="tr-TR" dirty="0" err="1" smtClean="0"/>
              <a:t>trombosit</a:t>
            </a:r>
            <a:r>
              <a:rPr lang="tr-TR" dirty="0" smtClean="0"/>
              <a:t> yanıt süresi: medyan 106,5 gün (18-563) </a:t>
            </a:r>
          </a:p>
          <a:p>
            <a:r>
              <a:rPr lang="tr-TR" dirty="0" smtClean="0"/>
              <a:t>Yan etki az (CSA </a:t>
            </a:r>
            <a:r>
              <a:rPr lang="tr-TR" dirty="0" err="1" smtClean="0"/>
              <a:t>monoterapiye</a:t>
            </a:r>
            <a:r>
              <a:rPr lang="tr-TR" dirty="0" smtClean="0"/>
              <a:t> göre )</a:t>
            </a:r>
          </a:p>
          <a:p>
            <a:endParaRPr lang="tr-TR" dirty="0"/>
          </a:p>
        </p:txBody>
      </p:sp>
      <p:sp>
        <p:nvSpPr>
          <p:cNvPr id="4" name="İçerik Yer Tutucusu 2">
            <a:extLst>
              <a:ext uri="{FF2B5EF4-FFF2-40B4-BE49-F238E27FC236}">
                <a16:creationId xmlns:a16="http://schemas.microsoft.com/office/drawing/2014/main" id="{C66F3FB4-814C-069A-CDAA-F543456AF069}"/>
              </a:ext>
            </a:extLst>
          </p:cNvPr>
          <p:cNvSpPr txBox="1">
            <a:spLocks/>
          </p:cNvSpPr>
          <p:nvPr/>
        </p:nvSpPr>
        <p:spPr>
          <a:xfrm>
            <a:off x="6289965" y="1850159"/>
            <a:ext cx="551410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5" name="4 Metin kutusu"/>
          <p:cNvSpPr txBox="1"/>
          <p:nvPr/>
        </p:nvSpPr>
        <p:spPr>
          <a:xfrm>
            <a:off x="3214255" y="6331527"/>
            <a:ext cx="833112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00" dirty="0" smtClean="0"/>
              <a:t>Hong Y, </a:t>
            </a:r>
            <a:r>
              <a:rPr lang="tr-TR" sz="800" dirty="0" err="1" smtClean="0"/>
              <a:t>Shen</a:t>
            </a:r>
            <a:r>
              <a:rPr lang="tr-TR" sz="800" dirty="0" smtClean="0"/>
              <a:t> Y et al. </a:t>
            </a:r>
            <a:r>
              <a:rPr lang="tr-TR" sz="800" dirty="0" err="1" smtClean="0"/>
              <a:t>Eltrombopag</a:t>
            </a:r>
            <a:r>
              <a:rPr lang="tr-TR" sz="800" dirty="0" smtClean="0"/>
              <a:t> </a:t>
            </a:r>
            <a:r>
              <a:rPr lang="tr-TR" sz="800" dirty="0" err="1" smtClean="0"/>
              <a:t>plus</a:t>
            </a:r>
            <a:r>
              <a:rPr lang="tr-TR" sz="800" dirty="0" smtClean="0"/>
              <a:t> </a:t>
            </a:r>
            <a:r>
              <a:rPr lang="tr-TR" sz="800" dirty="0" err="1" smtClean="0"/>
              <a:t>cyclosporine</a:t>
            </a:r>
            <a:r>
              <a:rPr lang="tr-TR" sz="800" dirty="0" smtClean="0"/>
              <a:t> in </a:t>
            </a:r>
            <a:r>
              <a:rPr lang="tr-TR" sz="800" dirty="0" err="1" smtClean="0"/>
              <a:t>refractory</a:t>
            </a:r>
            <a:r>
              <a:rPr lang="tr-TR" sz="800" dirty="0" smtClean="0"/>
              <a:t> </a:t>
            </a:r>
            <a:r>
              <a:rPr lang="tr-TR" sz="800" dirty="0" err="1" smtClean="0"/>
              <a:t>immune</a:t>
            </a:r>
            <a:r>
              <a:rPr lang="tr-TR" sz="800" dirty="0" smtClean="0"/>
              <a:t> </a:t>
            </a:r>
            <a:r>
              <a:rPr lang="tr-TR" sz="800" dirty="0" err="1" smtClean="0"/>
              <a:t>thrombocytopenia</a:t>
            </a:r>
            <a:r>
              <a:rPr lang="tr-TR" sz="800" dirty="0" smtClean="0"/>
              <a:t>: a </a:t>
            </a:r>
            <a:r>
              <a:rPr lang="tr-TR" sz="800" dirty="0" err="1" smtClean="0"/>
              <a:t>single</a:t>
            </a:r>
            <a:r>
              <a:rPr lang="tr-TR" sz="800" dirty="0" smtClean="0"/>
              <a:t>-</a:t>
            </a:r>
            <a:r>
              <a:rPr lang="tr-TR" sz="800" dirty="0" err="1" smtClean="0"/>
              <a:t>center</a:t>
            </a:r>
            <a:r>
              <a:rPr lang="tr-TR" sz="800" dirty="0" smtClean="0"/>
              <a:t> </a:t>
            </a:r>
            <a:r>
              <a:rPr lang="tr-TR" sz="800" dirty="0" err="1" smtClean="0"/>
              <a:t>study</a:t>
            </a:r>
            <a:r>
              <a:rPr lang="tr-TR" sz="800" dirty="0" smtClean="0"/>
              <a:t>. </a:t>
            </a:r>
            <a:r>
              <a:rPr lang="tr-TR" sz="800" dirty="0" err="1" smtClean="0"/>
              <a:t>Res</a:t>
            </a:r>
            <a:r>
              <a:rPr lang="tr-TR" sz="800" dirty="0" smtClean="0"/>
              <a:t> </a:t>
            </a:r>
            <a:r>
              <a:rPr lang="tr-TR" sz="800" dirty="0" err="1" smtClean="0"/>
              <a:t>Pract</a:t>
            </a:r>
            <a:r>
              <a:rPr lang="tr-TR" sz="800" dirty="0" smtClean="0"/>
              <a:t> </a:t>
            </a:r>
            <a:r>
              <a:rPr lang="tr-TR" sz="800" dirty="0" err="1" smtClean="0"/>
              <a:t>Thromb</a:t>
            </a:r>
            <a:r>
              <a:rPr lang="tr-TR" sz="800" dirty="0" smtClean="0"/>
              <a:t> </a:t>
            </a:r>
            <a:r>
              <a:rPr lang="tr-TR" sz="800" dirty="0" err="1" smtClean="0"/>
              <a:t>Haemost</a:t>
            </a:r>
            <a:r>
              <a:rPr lang="tr-TR" sz="800" dirty="0" smtClean="0"/>
              <a:t>. 2023 </a:t>
            </a:r>
            <a:r>
              <a:rPr lang="tr-TR" sz="800" dirty="0" err="1" smtClean="0"/>
              <a:t>Jun</a:t>
            </a:r>
            <a:r>
              <a:rPr lang="tr-TR" sz="800" dirty="0" smtClean="0"/>
              <a:t> 14;7(5):100279. </a:t>
            </a:r>
            <a:endParaRPr lang="tr-TR" sz="800" dirty="0"/>
          </a:p>
        </p:txBody>
      </p:sp>
    </p:spTree>
    <p:extLst>
      <p:ext uri="{BB962C8B-B14F-4D97-AF65-F5344CB8AC3E}">
        <p14:creationId xmlns:p14="http://schemas.microsoft.com/office/powerpoint/2010/main" val="417214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B57F3E6-7564-E8BC-94DF-FBBE60C72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3263"/>
            <a:ext cx="10515600" cy="707887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tr-TR" b="1" dirty="0" smtClean="0"/>
              <a:t>TPO-RA+</a:t>
            </a:r>
            <a:r>
              <a:rPr lang="tr-TR" b="1" dirty="0" err="1" smtClean="0"/>
              <a:t>Immunsupresif</a:t>
            </a:r>
            <a:r>
              <a:rPr lang="tr-TR" b="1" dirty="0" smtClean="0"/>
              <a:t> </a:t>
            </a:r>
            <a:r>
              <a:rPr lang="tr-TR" b="1" dirty="0"/>
              <a:t>+IVIG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BBCAE49-24C2-E604-6B38-E81BC57CA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22527" cy="4351338"/>
          </a:xfrm>
        </p:spPr>
        <p:txBody>
          <a:bodyPr>
            <a:normAutofit fontScale="92500"/>
          </a:bodyPr>
          <a:lstStyle/>
          <a:p>
            <a:r>
              <a:rPr lang="tr-TR" dirty="0" smtClean="0"/>
              <a:t>TPO-RA </a:t>
            </a:r>
            <a:r>
              <a:rPr lang="tr-TR" dirty="0"/>
              <a:t>monoterapisine yanıtsız </a:t>
            </a:r>
            <a:r>
              <a:rPr lang="tr-TR" dirty="0" smtClean="0"/>
              <a:t>hastalar </a:t>
            </a:r>
            <a:r>
              <a:rPr lang="tr-TR" dirty="0" smtClean="0">
                <a:sym typeface="Wingdings" pitchFamily="2" charset="2"/>
              </a:rPr>
              <a:t></a:t>
            </a:r>
            <a:r>
              <a:rPr lang="tr-TR" dirty="0" smtClean="0"/>
              <a:t>n: 18 (12 erişkin, 6 çocuk), </a:t>
            </a:r>
            <a:r>
              <a:rPr lang="tr-TR" dirty="0" err="1" smtClean="0"/>
              <a:t>ort</a:t>
            </a:r>
            <a:r>
              <a:rPr lang="tr-TR" dirty="0" smtClean="0"/>
              <a:t> 6,5 tedavi almış hastalar (11’i </a:t>
            </a:r>
            <a:r>
              <a:rPr lang="tr-TR" dirty="0" err="1" smtClean="0"/>
              <a:t>splenektomili</a:t>
            </a:r>
            <a:r>
              <a:rPr lang="tr-TR" dirty="0" smtClean="0"/>
              <a:t>)</a:t>
            </a:r>
            <a:endParaRPr lang="tr-TR" dirty="0"/>
          </a:p>
          <a:p>
            <a:r>
              <a:rPr lang="tr-TR" dirty="0" err="1"/>
              <a:t>Eltrombopag</a:t>
            </a:r>
            <a:r>
              <a:rPr lang="tr-TR" dirty="0"/>
              <a:t> /</a:t>
            </a:r>
            <a:r>
              <a:rPr lang="tr-TR" dirty="0" err="1"/>
              <a:t>romiplositim</a:t>
            </a:r>
            <a:endParaRPr lang="tr-TR" dirty="0"/>
          </a:p>
          <a:p>
            <a:r>
              <a:rPr lang="tr-TR" dirty="0"/>
              <a:t>CSA 5 </a:t>
            </a:r>
            <a:r>
              <a:rPr lang="tr-TR" dirty="0" smtClean="0"/>
              <a:t>u/kg (100-200ng)/ </a:t>
            </a:r>
            <a:r>
              <a:rPr lang="tr-TR" dirty="0"/>
              <a:t>MMF </a:t>
            </a:r>
            <a:r>
              <a:rPr lang="tr-TR" dirty="0" smtClean="0"/>
              <a:t>(1000 mg) +IVIG 1g/kg (gerektiğinde) </a:t>
            </a:r>
            <a:endParaRPr lang="tr-TR" dirty="0"/>
          </a:p>
          <a:p>
            <a:r>
              <a:rPr lang="tr-TR" dirty="0" err="1" smtClean="0"/>
              <a:t>Primer</a:t>
            </a:r>
            <a:r>
              <a:rPr lang="tr-TR" dirty="0" smtClean="0"/>
              <a:t> </a:t>
            </a:r>
            <a:r>
              <a:rPr lang="tr-TR" dirty="0"/>
              <a:t>son </a:t>
            </a:r>
            <a:r>
              <a:rPr lang="tr-TR" dirty="0" err="1" smtClean="0"/>
              <a:t>nok</a:t>
            </a:r>
            <a:r>
              <a:rPr lang="tr-TR" dirty="0" smtClean="0"/>
              <a:t>: </a:t>
            </a:r>
            <a:r>
              <a:rPr lang="tr-TR" dirty="0" err="1"/>
              <a:t>Plt</a:t>
            </a:r>
            <a:r>
              <a:rPr lang="tr-TR" dirty="0"/>
              <a:t> &gt;30000 ve başlangıca göre x2 </a:t>
            </a:r>
            <a:r>
              <a:rPr lang="tr-TR" dirty="0" smtClean="0"/>
              <a:t>artış</a:t>
            </a:r>
          </a:p>
          <a:p>
            <a:r>
              <a:rPr lang="tr-TR" dirty="0" smtClean="0"/>
              <a:t>13 hasta </a:t>
            </a:r>
            <a:r>
              <a:rPr lang="tr-TR" dirty="0" err="1" smtClean="0"/>
              <a:t>primer</a:t>
            </a:r>
            <a:r>
              <a:rPr lang="tr-TR" dirty="0" smtClean="0"/>
              <a:t> son </a:t>
            </a:r>
            <a:r>
              <a:rPr lang="tr-TR" dirty="0" err="1" smtClean="0"/>
              <a:t>nok</a:t>
            </a:r>
            <a:r>
              <a:rPr lang="tr-TR" dirty="0" smtClean="0"/>
              <a:t>. ulaşmış (RR: % 72.2)</a:t>
            </a:r>
          </a:p>
          <a:p>
            <a:r>
              <a:rPr lang="tr-TR" dirty="0" smtClean="0"/>
              <a:t>1 hastada </a:t>
            </a:r>
            <a:r>
              <a:rPr lang="tr-TR" dirty="0" err="1" smtClean="0"/>
              <a:t>romiplostim</a:t>
            </a:r>
            <a:r>
              <a:rPr lang="tr-TR" dirty="0" smtClean="0"/>
              <a:t> kesildi, 6 hastada TPO-RA dozu azaltılabildi.</a:t>
            </a:r>
          </a:p>
          <a:p>
            <a:r>
              <a:rPr lang="tr-TR" dirty="0" smtClean="0"/>
              <a:t>5 hastada IVIG ihtiyacı yok</a:t>
            </a:r>
          </a:p>
          <a:p>
            <a:r>
              <a:rPr lang="tr-TR" dirty="0" smtClean="0"/>
              <a:t>Baş ağrısı ve karın ağrısı en sık yan etki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07273E01-C7C1-7B4F-8B03-31E0C9216756}"/>
              </a:ext>
            </a:extLst>
          </p:cNvPr>
          <p:cNvSpPr txBox="1"/>
          <p:nvPr/>
        </p:nvSpPr>
        <p:spPr>
          <a:xfrm>
            <a:off x="9310255" y="863262"/>
            <a:ext cx="2410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/>
              <a:t>   </a:t>
            </a:r>
            <a:r>
              <a:rPr lang="tr-TR" sz="4000" b="1" dirty="0" smtClean="0"/>
              <a:t> %</a:t>
            </a:r>
            <a:r>
              <a:rPr lang="tr-TR" sz="4000" b="1" dirty="0"/>
              <a:t>72,2</a:t>
            </a:r>
          </a:p>
        </p:txBody>
      </p:sp>
      <p:sp>
        <p:nvSpPr>
          <p:cNvPr id="6" name="Ok: Çentikli Sağ 5">
            <a:extLst>
              <a:ext uri="{FF2B5EF4-FFF2-40B4-BE49-F238E27FC236}">
                <a16:creationId xmlns:a16="http://schemas.microsoft.com/office/drawing/2014/main" id="{C6E3BFCC-131B-2C3D-CBDB-922DAFB29C0B}"/>
              </a:ext>
            </a:extLst>
          </p:cNvPr>
          <p:cNvSpPr/>
          <p:nvPr/>
        </p:nvSpPr>
        <p:spPr>
          <a:xfrm>
            <a:off x="9221886" y="1080653"/>
            <a:ext cx="573277" cy="243268"/>
          </a:xfrm>
          <a:prstGeom prst="notch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D0FAD460-851E-D303-98ED-9048F62EF655}"/>
              </a:ext>
            </a:extLst>
          </p:cNvPr>
          <p:cNvSpPr txBox="1"/>
          <p:nvPr/>
        </p:nvSpPr>
        <p:spPr>
          <a:xfrm>
            <a:off x="2729346" y="6206836"/>
            <a:ext cx="9213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dirty="0" err="1" smtClean="0"/>
              <a:t>Gudbrandsdottir</a:t>
            </a:r>
            <a:r>
              <a:rPr lang="tr-TR" sz="800" dirty="0" smtClean="0"/>
              <a:t> S, </a:t>
            </a:r>
            <a:r>
              <a:rPr lang="tr-TR" sz="800" dirty="0" err="1" smtClean="0"/>
              <a:t>Leven</a:t>
            </a:r>
            <a:r>
              <a:rPr lang="tr-TR" sz="800" dirty="0" smtClean="0"/>
              <a:t> E et al. </a:t>
            </a:r>
            <a:r>
              <a:rPr lang="tr-TR" sz="800" dirty="0" err="1" smtClean="0"/>
              <a:t>Combination</a:t>
            </a:r>
            <a:r>
              <a:rPr lang="tr-TR" sz="800" dirty="0" smtClean="0"/>
              <a:t> of </a:t>
            </a:r>
            <a:r>
              <a:rPr lang="tr-TR" sz="800" dirty="0" err="1" smtClean="0"/>
              <a:t>thrombopoietin</a:t>
            </a:r>
            <a:r>
              <a:rPr lang="tr-TR" sz="800" dirty="0" smtClean="0"/>
              <a:t> </a:t>
            </a:r>
            <a:r>
              <a:rPr lang="tr-TR" sz="800" dirty="0" err="1" smtClean="0"/>
              <a:t>receptor</a:t>
            </a:r>
            <a:r>
              <a:rPr lang="tr-TR" sz="800" dirty="0" smtClean="0"/>
              <a:t> </a:t>
            </a:r>
            <a:r>
              <a:rPr lang="tr-TR" sz="800" dirty="0" err="1" smtClean="0"/>
              <a:t>agonists</a:t>
            </a:r>
            <a:r>
              <a:rPr lang="tr-TR" sz="800" dirty="0" smtClean="0"/>
              <a:t>, </a:t>
            </a:r>
            <a:r>
              <a:rPr lang="tr-TR" sz="800" dirty="0" err="1" smtClean="0"/>
              <a:t>immunosuppressants</a:t>
            </a:r>
            <a:r>
              <a:rPr lang="tr-TR" sz="800" dirty="0" smtClean="0"/>
              <a:t> </a:t>
            </a:r>
            <a:r>
              <a:rPr lang="tr-TR" sz="800" dirty="0" err="1" smtClean="0"/>
              <a:t>and</a:t>
            </a:r>
            <a:r>
              <a:rPr lang="tr-TR" sz="800" dirty="0" smtClean="0"/>
              <a:t> </a:t>
            </a:r>
            <a:r>
              <a:rPr lang="tr-TR" sz="800" dirty="0" err="1" smtClean="0"/>
              <a:t>intravenous</a:t>
            </a:r>
            <a:r>
              <a:rPr lang="tr-TR" sz="800" dirty="0" smtClean="0"/>
              <a:t> </a:t>
            </a:r>
            <a:r>
              <a:rPr lang="tr-TR" sz="800" dirty="0" err="1" smtClean="0"/>
              <a:t>immunoglobulin</a:t>
            </a:r>
            <a:r>
              <a:rPr lang="tr-TR" sz="800" dirty="0" smtClean="0"/>
              <a:t> as </a:t>
            </a:r>
            <a:r>
              <a:rPr lang="tr-TR" sz="800" dirty="0" err="1" smtClean="0"/>
              <a:t>treatment</a:t>
            </a:r>
            <a:r>
              <a:rPr lang="tr-TR" sz="800" dirty="0" smtClean="0"/>
              <a:t> of severe </a:t>
            </a:r>
            <a:r>
              <a:rPr lang="tr-TR" sz="800" dirty="0" err="1" smtClean="0"/>
              <a:t>refractory</a:t>
            </a:r>
            <a:r>
              <a:rPr lang="tr-TR" sz="800" dirty="0" smtClean="0"/>
              <a:t> </a:t>
            </a:r>
            <a:r>
              <a:rPr lang="tr-TR" sz="800" dirty="0" err="1" smtClean="0"/>
              <a:t>immune</a:t>
            </a:r>
            <a:r>
              <a:rPr lang="tr-TR" sz="800" dirty="0" smtClean="0"/>
              <a:t> </a:t>
            </a:r>
            <a:r>
              <a:rPr lang="tr-TR" sz="800" dirty="0" err="1" smtClean="0"/>
              <a:t>thrombocytopenia</a:t>
            </a:r>
            <a:r>
              <a:rPr lang="tr-TR" sz="800" dirty="0" smtClean="0"/>
              <a:t> in </a:t>
            </a:r>
            <a:r>
              <a:rPr lang="tr-TR" sz="800" dirty="0" err="1" smtClean="0"/>
              <a:t>adults</a:t>
            </a:r>
            <a:r>
              <a:rPr lang="tr-TR" sz="800" dirty="0" smtClean="0"/>
              <a:t> </a:t>
            </a:r>
            <a:r>
              <a:rPr lang="tr-TR" sz="800" dirty="0" err="1" smtClean="0"/>
              <a:t>and</a:t>
            </a:r>
            <a:r>
              <a:rPr lang="tr-TR" sz="800" dirty="0" smtClean="0"/>
              <a:t> </a:t>
            </a:r>
            <a:r>
              <a:rPr lang="tr-TR" sz="800" dirty="0" err="1" smtClean="0"/>
              <a:t>children</a:t>
            </a:r>
            <a:r>
              <a:rPr lang="tr-TR" sz="800" dirty="0" smtClean="0"/>
              <a:t>. </a:t>
            </a:r>
            <a:r>
              <a:rPr lang="tr-TR" sz="800" dirty="0" err="1" smtClean="0"/>
              <a:t>Br</a:t>
            </a:r>
            <a:r>
              <a:rPr lang="tr-TR" sz="800" dirty="0" smtClean="0"/>
              <a:t> J </a:t>
            </a:r>
            <a:r>
              <a:rPr lang="tr-TR" sz="800" dirty="0" err="1" smtClean="0"/>
              <a:t>Haematol</a:t>
            </a:r>
            <a:r>
              <a:rPr lang="tr-TR" sz="800" dirty="0" smtClean="0"/>
              <a:t>. 2020 </a:t>
            </a:r>
            <a:r>
              <a:rPr lang="tr-TR" sz="800" dirty="0" err="1" smtClean="0"/>
              <a:t>Apr</a:t>
            </a:r>
            <a:r>
              <a:rPr lang="tr-TR" sz="800" dirty="0" smtClean="0"/>
              <a:t>;189(2):e37-e40. </a:t>
            </a:r>
            <a:endParaRPr lang="tr-TR" sz="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90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B57F3E6-7564-E8BC-94DF-FBBE60C72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3263"/>
            <a:ext cx="10515600" cy="707887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tr-TR" b="1" dirty="0"/>
              <a:t>TPO-RA+ </a:t>
            </a:r>
            <a:r>
              <a:rPr lang="tr-TR" b="1" dirty="0" smtClean="0"/>
              <a:t>RİTUKSİMAB</a:t>
            </a:r>
            <a:endParaRPr lang="tr-TR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BBCAE49-24C2-E604-6B38-E81BC57CA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527" y="1700934"/>
            <a:ext cx="9961417" cy="3508375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TPO-RA + </a:t>
            </a:r>
            <a:r>
              <a:rPr lang="tr-TR" dirty="0" err="1" smtClean="0"/>
              <a:t>Rx</a:t>
            </a:r>
            <a:r>
              <a:rPr lang="tr-TR" dirty="0" smtClean="0"/>
              <a:t> vs </a:t>
            </a:r>
            <a:r>
              <a:rPr lang="tr-TR" dirty="0" err="1" smtClean="0"/>
              <a:t>Rx</a:t>
            </a:r>
            <a:r>
              <a:rPr lang="tr-TR" dirty="0" smtClean="0"/>
              <a:t> (n:123   2/1)</a:t>
            </a:r>
          </a:p>
          <a:p>
            <a:r>
              <a:rPr lang="tr-TR" dirty="0" smtClean="0"/>
              <a:t>Daha önce </a:t>
            </a:r>
            <a:r>
              <a:rPr lang="tr-TR" dirty="0" err="1" smtClean="0"/>
              <a:t>Rx</a:t>
            </a:r>
            <a:r>
              <a:rPr lang="tr-TR" dirty="0" smtClean="0"/>
              <a:t> almayan hastalar</a:t>
            </a:r>
          </a:p>
          <a:p>
            <a:r>
              <a:rPr lang="tr-TR" dirty="0" err="1" smtClean="0"/>
              <a:t>Rx</a:t>
            </a:r>
            <a:r>
              <a:rPr lang="tr-TR" dirty="0" smtClean="0"/>
              <a:t> dozu iki kolda da 100 mg/hafta 4 doz</a:t>
            </a:r>
          </a:p>
          <a:p>
            <a:r>
              <a:rPr lang="tr-TR" dirty="0" smtClean="0"/>
              <a:t>Medyan yanıt süresi daha kısa (7 gün / 28 gün) p:0,01</a:t>
            </a:r>
          </a:p>
          <a:p>
            <a:r>
              <a:rPr lang="tr-TR" dirty="0" smtClean="0"/>
              <a:t>ORR  %79/ %71</a:t>
            </a:r>
          </a:p>
          <a:p>
            <a:r>
              <a:rPr lang="tr-TR" u="sng" dirty="0" smtClean="0"/>
              <a:t>Uzun dönem avantajı yok (p:0,36)</a:t>
            </a:r>
          </a:p>
          <a:p>
            <a:r>
              <a:rPr lang="tr-TR" dirty="0" smtClean="0"/>
              <a:t>Yan etki artışı (+)</a:t>
            </a:r>
            <a:endParaRPr lang="tr-TR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07273E01-C7C1-7B4F-8B03-31E0C9216756}"/>
              </a:ext>
            </a:extLst>
          </p:cNvPr>
          <p:cNvSpPr txBox="1"/>
          <p:nvPr/>
        </p:nvSpPr>
        <p:spPr>
          <a:xfrm>
            <a:off x="8971006" y="863262"/>
            <a:ext cx="2246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/>
              <a:t>    </a:t>
            </a:r>
            <a:r>
              <a:rPr lang="tr-TR" sz="4000" b="1" dirty="0" smtClean="0"/>
              <a:t>%79</a:t>
            </a:r>
            <a:endParaRPr lang="tr-TR" sz="4000" b="1" dirty="0"/>
          </a:p>
        </p:txBody>
      </p:sp>
      <p:sp>
        <p:nvSpPr>
          <p:cNvPr id="6" name="Ok: Çentikli Sağ 5">
            <a:extLst>
              <a:ext uri="{FF2B5EF4-FFF2-40B4-BE49-F238E27FC236}">
                <a16:creationId xmlns:a16="http://schemas.microsoft.com/office/drawing/2014/main" id="{C6E3BFCC-131B-2C3D-CBDB-922DAFB29C0B}"/>
              </a:ext>
            </a:extLst>
          </p:cNvPr>
          <p:cNvSpPr/>
          <p:nvPr/>
        </p:nvSpPr>
        <p:spPr>
          <a:xfrm>
            <a:off x="7517778" y="985796"/>
            <a:ext cx="790832" cy="296563"/>
          </a:xfrm>
          <a:prstGeom prst="notch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D0FAD460-851E-D303-98ED-9048F62EF655}"/>
              </a:ext>
            </a:extLst>
          </p:cNvPr>
          <p:cNvSpPr txBox="1"/>
          <p:nvPr/>
        </p:nvSpPr>
        <p:spPr>
          <a:xfrm>
            <a:off x="2258290" y="6206836"/>
            <a:ext cx="9712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dirty="0" smtClean="0"/>
              <a:t>-</a:t>
            </a:r>
            <a:r>
              <a:rPr lang="tr-TR" sz="800" dirty="0" err="1" smtClean="0"/>
              <a:t>Ghanima</a:t>
            </a:r>
            <a:r>
              <a:rPr lang="tr-TR" sz="800" dirty="0" smtClean="0"/>
              <a:t> W, </a:t>
            </a:r>
            <a:r>
              <a:rPr lang="tr-TR" sz="800" dirty="0" err="1" smtClean="0"/>
              <a:t>Cuker</a:t>
            </a:r>
            <a:r>
              <a:rPr lang="tr-TR" sz="800" dirty="0" smtClean="0"/>
              <a:t> A, </a:t>
            </a:r>
            <a:r>
              <a:rPr lang="tr-TR" sz="800" dirty="0" err="1" smtClean="0"/>
              <a:t>Michel</a:t>
            </a:r>
            <a:r>
              <a:rPr lang="tr-TR" sz="800" dirty="0" smtClean="0"/>
              <a:t> M. </a:t>
            </a:r>
            <a:r>
              <a:rPr lang="tr-TR" sz="800" dirty="0" err="1" smtClean="0"/>
              <a:t>Insights</a:t>
            </a:r>
            <a:r>
              <a:rPr lang="tr-TR" sz="800" dirty="0" smtClean="0"/>
              <a:t> on </a:t>
            </a:r>
            <a:r>
              <a:rPr lang="tr-TR" sz="800" dirty="0" err="1" smtClean="0"/>
              <a:t>treatment</a:t>
            </a:r>
            <a:r>
              <a:rPr lang="tr-TR" sz="800" dirty="0" smtClean="0"/>
              <a:t> of </a:t>
            </a:r>
            <a:r>
              <a:rPr lang="tr-TR" sz="800" dirty="0" err="1" smtClean="0"/>
              <a:t>adult</a:t>
            </a:r>
            <a:r>
              <a:rPr lang="tr-TR" sz="800" dirty="0" smtClean="0"/>
              <a:t> ITP: </a:t>
            </a:r>
            <a:r>
              <a:rPr lang="tr-TR" sz="800" dirty="0" err="1" smtClean="0"/>
              <a:t>algorithm</a:t>
            </a:r>
            <a:r>
              <a:rPr lang="tr-TR" sz="800" dirty="0" smtClean="0"/>
              <a:t> </a:t>
            </a:r>
            <a:r>
              <a:rPr lang="tr-TR" sz="800" dirty="0" err="1" smtClean="0"/>
              <a:t>for</a:t>
            </a:r>
            <a:r>
              <a:rPr lang="tr-TR" sz="800" dirty="0" smtClean="0"/>
              <a:t> </a:t>
            </a:r>
            <a:r>
              <a:rPr lang="tr-TR" sz="800" dirty="0" err="1" smtClean="0"/>
              <a:t>management</a:t>
            </a:r>
            <a:r>
              <a:rPr lang="tr-TR" sz="800" dirty="0" smtClean="0"/>
              <a:t> </a:t>
            </a:r>
            <a:r>
              <a:rPr lang="tr-TR" sz="800" dirty="0" err="1" smtClean="0"/>
              <a:t>and</a:t>
            </a:r>
            <a:r>
              <a:rPr lang="tr-TR" sz="800" dirty="0" smtClean="0"/>
              <a:t> role of </a:t>
            </a:r>
            <a:r>
              <a:rPr lang="tr-TR" sz="800" dirty="0" err="1" smtClean="0"/>
              <a:t>multimodal</a:t>
            </a:r>
            <a:r>
              <a:rPr lang="tr-TR" sz="800" dirty="0" smtClean="0"/>
              <a:t> </a:t>
            </a:r>
            <a:r>
              <a:rPr lang="tr-TR" sz="800" dirty="0" err="1" smtClean="0"/>
              <a:t>therapy</a:t>
            </a:r>
            <a:r>
              <a:rPr lang="tr-TR" sz="800" dirty="0" smtClean="0"/>
              <a:t>. </a:t>
            </a:r>
            <a:r>
              <a:rPr lang="tr-TR" sz="800" dirty="0" err="1" smtClean="0"/>
              <a:t>Hematology</a:t>
            </a:r>
            <a:r>
              <a:rPr lang="tr-TR" sz="800" dirty="0" smtClean="0"/>
              <a:t> </a:t>
            </a:r>
            <a:r>
              <a:rPr lang="tr-TR" sz="800" dirty="0" err="1" smtClean="0"/>
              <a:t>Am</a:t>
            </a:r>
            <a:r>
              <a:rPr lang="tr-TR" sz="800" dirty="0" smtClean="0"/>
              <a:t> </a:t>
            </a:r>
            <a:r>
              <a:rPr lang="tr-TR" sz="800" dirty="0" err="1" smtClean="0"/>
              <a:t>Soc</a:t>
            </a:r>
            <a:r>
              <a:rPr lang="tr-TR" sz="800" dirty="0" smtClean="0"/>
              <a:t> </a:t>
            </a:r>
            <a:r>
              <a:rPr lang="tr-TR" sz="800" dirty="0" err="1" smtClean="0"/>
              <a:t>Hematol</a:t>
            </a:r>
            <a:r>
              <a:rPr lang="tr-TR" sz="800" dirty="0" smtClean="0"/>
              <a:t> </a:t>
            </a:r>
            <a:r>
              <a:rPr lang="tr-TR" sz="800" dirty="0" err="1" smtClean="0"/>
              <a:t>Educ</a:t>
            </a:r>
            <a:r>
              <a:rPr lang="tr-TR" sz="800" dirty="0" smtClean="0"/>
              <a:t> Program. 2024 </a:t>
            </a:r>
            <a:r>
              <a:rPr lang="tr-TR" sz="800" dirty="0" err="1" smtClean="0"/>
              <a:t>Dec</a:t>
            </a:r>
            <a:r>
              <a:rPr lang="tr-TR" sz="800" dirty="0" smtClean="0"/>
              <a:t> 6;2024(1):678-684</a:t>
            </a:r>
          </a:p>
          <a:p>
            <a:r>
              <a:rPr lang="tr-TR" sz="800" dirty="0" smtClean="0"/>
              <a:t>-</a:t>
            </a:r>
            <a:r>
              <a:rPr lang="tr-TR" sz="800" dirty="0" err="1" smtClean="0"/>
              <a:t>Crickx</a:t>
            </a:r>
            <a:r>
              <a:rPr lang="tr-TR" sz="800" dirty="0" smtClean="0"/>
              <a:t> E, </a:t>
            </a:r>
            <a:r>
              <a:rPr lang="tr-TR" sz="800" dirty="0" err="1" smtClean="0"/>
              <a:t>Ebbo</a:t>
            </a:r>
            <a:r>
              <a:rPr lang="tr-TR" sz="800" dirty="0" smtClean="0"/>
              <a:t> M. et al. </a:t>
            </a:r>
            <a:r>
              <a:rPr lang="tr-TR" sz="800" dirty="0" err="1" smtClean="0"/>
              <a:t>Combining</a:t>
            </a:r>
            <a:r>
              <a:rPr lang="tr-TR" sz="800" dirty="0" smtClean="0"/>
              <a:t> </a:t>
            </a:r>
            <a:r>
              <a:rPr lang="tr-TR" sz="800" dirty="0" err="1" smtClean="0"/>
              <a:t>thrombopoietin</a:t>
            </a:r>
            <a:r>
              <a:rPr lang="tr-TR" sz="800" dirty="0" smtClean="0"/>
              <a:t> </a:t>
            </a:r>
            <a:r>
              <a:rPr lang="tr-TR" sz="800" dirty="0" err="1" smtClean="0"/>
              <a:t>receptor</a:t>
            </a:r>
            <a:r>
              <a:rPr lang="tr-TR" sz="800" dirty="0" smtClean="0"/>
              <a:t> </a:t>
            </a:r>
            <a:r>
              <a:rPr lang="tr-TR" sz="800" dirty="0" err="1" smtClean="0"/>
              <a:t>agonists</a:t>
            </a:r>
            <a:r>
              <a:rPr lang="tr-TR" sz="800" dirty="0" smtClean="0"/>
              <a:t> </a:t>
            </a:r>
            <a:r>
              <a:rPr lang="tr-TR" sz="800" dirty="0" err="1" smtClean="0"/>
              <a:t>with</a:t>
            </a:r>
            <a:r>
              <a:rPr lang="tr-TR" sz="800" dirty="0" smtClean="0"/>
              <a:t> </a:t>
            </a:r>
            <a:r>
              <a:rPr lang="tr-TR" sz="800" dirty="0" err="1" smtClean="0"/>
              <a:t>immunosuppressive</a:t>
            </a:r>
            <a:r>
              <a:rPr lang="tr-TR" sz="800" dirty="0" smtClean="0"/>
              <a:t> </a:t>
            </a:r>
            <a:r>
              <a:rPr lang="tr-TR" sz="800" dirty="0" err="1" smtClean="0"/>
              <a:t>drugs</a:t>
            </a:r>
            <a:r>
              <a:rPr lang="tr-TR" sz="800" dirty="0" smtClean="0"/>
              <a:t> in </a:t>
            </a:r>
            <a:r>
              <a:rPr lang="tr-TR" sz="800" dirty="0" err="1" smtClean="0"/>
              <a:t>adult</a:t>
            </a:r>
            <a:r>
              <a:rPr lang="tr-TR" sz="800" dirty="0" smtClean="0"/>
              <a:t> </a:t>
            </a:r>
            <a:r>
              <a:rPr lang="tr-TR" sz="800" dirty="0" err="1" smtClean="0"/>
              <a:t>patients</a:t>
            </a:r>
            <a:r>
              <a:rPr lang="tr-TR" sz="800" dirty="0" smtClean="0"/>
              <a:t> </a:t>
            </a:r>
            <a:r>
              <a:rPr lang="tr-TR" sz="800" dirty="0" err="1" smtClean="0"/>
              <a:t>with</a:t>
            </a:r>
            <a:r>
              <a:rPr lang="tr-TR" sz="800" dirty="0" smtClean="0"/>
              <a:t> </a:t>
            </a:r>
            <a:r>
              <a:rPr lang="tr-TR" sz="800" dirty="0" err="1" smtClean="0"/>
              <a:t>multirefractory</a:t>
            </a:r>
            <a:r>
              <a:rPr lang="tr-TR" sz="800" dirty="0" smtClean="0"/>
              <a:t> </a:t>
            </a:r>
            <a:r>
              <a:rPr lang="tr-TR" sz="800" dirty="0" err="1" smtClean="0"/>
              <a:t>immune</a:t>
            </a:r>
            <a:r>
              <a:rPr lang="tr-TR" sz="800" dirty="0" smtClean="0"/>
              <a:t> </a:t>
            </a:r>
            <a:r>
              <a:rPr lang="tr-TR" sz="800" dirty="0" err="1" smtClean="0"/>
              <a:t>thrombocytopenia</a:t>
            </a:r>
            <a:r>
              <a:rPr lang="tr-TR" sz="800" dirty="0" smtClean="0"/>
              <a:t>, an </a:t>
            </a:r>
            <a:r>
              <a:rPr lang="tr-TR" sz="800" dirty="0" err="1" smtClean="0"/>
              <a:t>update</a:t>
            </a:r>
            <a:r>
              <a:rPr lang="tr-TR" sz="800" dirty="0" smtClean="0"/>
              <a:t> on </a:t>
            </a:r>
            <a:r>
              <a:rPr lang="tr-TR" sz="800" dirty="0" err="1" smtClean="0"/>
              <a:t>the</a:t>
            </a:r>
            <a:r>
              <a:rPr lang="tr-TR" sz="800" dirty="0" smtClean="0"/>
              <a:t> </a:t>
            </a:r>
            <a:r>
              <a:rPr lang="tr-TR" sz="800" dirty="0" err="1" smtClean="0"/>
              <a:t>French</a:t>
            </a:r>
            <a:r>
              <a:rPr lang="tr-TR" sz="800" dirty="0" smtClean="0"/>
              <a:t> </a:t>
            </a:r>
            <a:r>
              <a:rPr lang="tr-TR" sz="800" dirty="0" err="1" smtClean="0"/>
              <a:t>experience</a:t>
            </a:r>
            <a:r>
              <a:rPr lang="tr-TR" sz="800" dirty="0" smtClean="0"/>
              <a:t>. </a:t>
            </a:r>
            <a:r>
              <a:rPr lang="tr-TR" sz="800" dirty="0" err="1" smtClean="0"/>
              <a:t>Br</a:t>
            </a:r>
            <a:r>
              <a:rPr lang="tr-TR" sz="800" dirty="0" smtClean="0"/>
              <a:t> J </a:t>
            </a:r>
            <a:r>
              <a:rPr lang="tr-TR" sz="800" dirty="0" err="1" smtClean="0"/>
              <a:t>Haematol</a:t>
            </a:r>
            <a:r>
              <a:rPr lang="tr-TR" sz="800" dirty="0" smtClean="0"/>
              <a:t>. 2023 </a:t>
            </a:r>
            <a:r>
              <a:rPr lang="tr-TR" sz="800" dirty="0" err="1" smtClean="0"/>
              <a:t>Aug</a:t>
            </a:r>
            <a:r>
              <a:rPr lang="tr-TR" sz="800" dirty="0" smtClean="0"/>
              <a:t>;202(4):883-889.</a:t>
            </a:r>
          </a:p>
          <a:p>
            <a:endParaRPr lang="tr-TR" sz="1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90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B57F3E6-7564-E8BC-94DF-FBBE60C72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3263"/>
            <a:ext cx="10515600" cy="707887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tr-TR" b="1" dirty="0" smtClean="0"/>
              <a:t>RİTUKSİMAB+ ATRA</a:t>
            </a:r>
            <a:endParaRPr lang="tr-TR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BBCAE49-24C2-E604-6B38-E81BC57CA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527" y="1700934"/>
            <a:ext cx="9961417" cy="3508375"/>
          </a:xfrm>
        </p:spPr>
        <p:txBody>
          <a:bodyPr>
            <a:normAutofit/>
          </a:bodyPr>
          <a:lstStyle/>
          <a:p>
            <a:r>
              <a:rPr lang="tr-TR" dirty="0" smtClean="0"/>
              <a:t>ATRA + </a:t>
            </a:r>
            <a:r>
              <a:rPr lang="tr-TR" dirty="0" err="1" smtClean="0"/>
              <a:t>Rx</a:t>
            </a:r>
            <a:r>
              <a:rPr lang="tr-TR" dirty="0" smtClean="0"/>
              <a:t> vs </a:t>
            </a:r>
            <a:r>
              <a:rPr lang="tr-TR" dirty="0" err="1" smtClean="0"/>
              <a:t>Rx</a:t>
            </a:r>
            <a:r>
              <a:rPr lang="tr-TR" dirty="0" smtClean="0"/>
              <a:t> (n:168   2/1)</a:t>
            </a:r>
          </a:p>
          <a:p>
            <a:r>
              <a:rPr lang="tr-TR" dirty="0" err="1" smtClean="0"/>
              <a:t>Rx</a:t>
            </a:r>
            <a:r>
              <a:rPr lang="tr-TR" dirty="0" smtClean="0"/>
              <a:t> dozu iki </a:t>
            </a:r>
            <a:r>
              <a:rPr lang="tr-TR" dirty="0" err="1" smtClean="0"/>
              <a:t>koldada</a:t>
            </a:r>
            <a:r>
              <a:rPr lang="tr-TR" dirty="0" smtClean="0"/>
              <a:t> 100 mg/hafta 4 doz</a:t>
            </a:r>
          </a:p>
          <a:p>
            <a:r>
              <a:rPr lang="tr-TR" dirty="0" smtClean="0"/>
              <a:t>ORR  %80/ %59  (p:0.07)</a:t>
            </a:r>
          </a:p>
          <a:p>
            <a:r>
              <a:rPr lang="tr-TR" dirty="0" smtClean="0"/>
              <a:t>Devamlı yanıt %61/ %41   (p:0.04)</a:t>
            </a:r>
          </a:p>
          <a:p>
            <a:r>
              <a:rPr lang="tr-TR" dirty="0" smtClean="0"/>
              <a:t>Yan etki artışı (+)</a:t>
            </a:r>
            <a:endParaRPr lang="tr-TR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07273E01-C7C1-7B4F-8B03-31E0C9216756}"/>
              </a:ext>
            </a:extLst>
          </p:cNvPr>
          <p:cNvSpPr txBox="1"/>
          <p:nvPr/>
        </p:nvSpPr>
        <p:spPr>
          <a:xfrm>
            <a:off x="8971006" y="863262"/>
            <a:ext cx="2246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/>
              <a:t>    </a:t>
            </a:r>
            <a:r>
              <a:rPr lang="tr-TR" sz="4000" b="1" dirty="0" smtClean="0"/>
              <a:t>%80</a:t>
            </a:r>
            <a:endParaRPr lang="tr-TR" sz="4000" b="1" dirty="0"/>
          </a:p>
        </p:txBody>
      </p:sp>
      <p:sp>
        <p:nvSpPr>
          <p:cNvPr id="6" name="Ok: Çentikli Sağ 5">
            <a:extLst>
              <a:ext uri="{FF2B5EF4-FFF2-40B4-BE49-F238E27FC236}">
                <a16:creationId xmlns:a16="http://schemas.microsoft.com/office/drawing/2014/main" id="{C6E3BFCC-131B-2C3D-CBDB-922DAFB29C0B}"/>
              </a:ext>
            </a:extLst>
          </p:cNvPr>
          <p:cNvSpPr/>
          <p:nvPr/>
        </p:nvSpPr>
        <p:spPr>
          <a:xfrm>
            <a:off x="7517778" y="985796"/>
            <a:ext cx="790832" cy="296563"/>
          </a:xfrm>
          <a:prstGeom prst="notch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D0FAD460-851E-D303-98ED-9048F62EF655}"/>
              </a:ext>
            </a:extLst>
          </p:cNvPr>
          <p:cNvSpPr txBox="1"/>
          <p:nvPr/>
        </p:nvSpPr>
        <p:spPr>
          <a:xfrm>
            <a:off x="2798618" y="6206836"/>
            <a:ext cx="93933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dirty="0" smtClean="0"/>
              <a:t>-</a:t>
            </a:r>
            <a:r>
              <a:rPr lang="tr-TR" sz="800" dirty="0" err="1" smtClean="0"/>
              <a:t>Ghanima</a:t>
            </a:r>
            <a:r>
              <a:rPr lang="tr-TR" sz="800" dirty="0" smtClean="0"/>
              <a:t> W, </a:t>
            </a:r>
            <a:r>
              <a:rPr lang="tr-TR" sz="800" dirty="0" err="1" smtClean="0"/>
              <a:t>Cuker</a:t>
            </a:r>
            <a:r>
              <a:rPr lang="tr-TR" sz="800" dirty="0" smtClean="0"/>
              <a:t> A, </a:t>
            </a:r>
            <a:r>
              <a:rPr lang="tr-TR" sz="800" dirty="0" err="1" smtClean="0"/>
              <a:t>Michel</a:t>
            </a:r>
            <a:r>
              <a:rPr lang="tr-TR" sz="800" dirty="0" smtClean="0"/>
              <a:t> M. </a:t>
            </a:r>
            <a:r>
              <a:rPr lang="tr-TR" sz="800" dirty="0" err="1" smtClean="0"/>
              <a:t>Insights</a:t>
            </a:r>
            <a:r>
              <a:rPr lang="tr-TR" sz="800" dirty="0" smtClean="0"/>
              <a:t> on </a:t>
            </a:r>
            <a:r>
              <a:rPr lang="tr-TR" sz="800" dirty="0" err="1" smtClean="0"/>
              <a:t>treatment</a:t>
            </a:r>
            <a:r>
              <a:rPr lang="tr-TR" sz="800" dirty="0" smtClean="0"/>
              <a:t> of </a:t>
            </a:r>
            <a:r>
              <a:rPr lang="tr-TR" sz="800" dirty="0" err="1" smtClean="0"/>
              <a:t>adult</a:t>
            </a:r>
            <a:r>
              <a:rPr lang="tr-TR" sz="800" dirty="0" smtClean="0"/>
              <a:t> ITP: </a:t>
            </a:r>
            <a:r>
              <a:rPr lang="tr-TR" sz="800" dirty="0" err="1" smtClean="0"/>
              <a:t>algorithm</a:t>
            </a:r>
            <a:r>
              <a:rPr lang="tr-TR" sz="800" dirty="0" smtClean="0"/>
              <a:t> </a:t>
            </a:r>
            <a:r>
              <a:rPr lang="tr-TR" sz="800" dirty="0" err="1" smtClean="0"/>
              <a:t>for</a:t>
            </a:r>
            <a:r>
              <a:rPr lang="tr-TR" sz="800" dirty="0" smtClean="0"/>
              <a:t> </a:t>
            </a:r>
            <a:r>
              <a:rPr lang="tr-TR" sz="800" dirty="0" err="1" smtClean="0"/>
              <a:t>management</a:t>
            </a:r>
            <a:r>
              <a:rPr lang="tr-TR" sz="800" dirty="0" smtClean="0"/>
              <a:t> </a:t>
            </a:r>
            <a:r>
              <a:rPr lang="tr-TR" sz="800" dirty="0" err="1" smtClean="0"/>
              <a:t>and</a:t>
            </a:r>
            <a:r>
              <a:rPr lang="tr-TR" sz="800" dirty="0" smtClean="0"/>
              <a:t> role of </a:t>
            </a:r>
            <a:r>
              <a:rPr lang="tr-TR" sz="800" dirty="0" err="1" smtClean="0"/>
              <a:t>multimodal</a:t>
            </a:r>
            <a:r>
              <a:rPr lang="tr-TR" sz="800" dirty="0" smtClean="0"/>
              <a:t> </a:t>
            </a:r>
            <a:r>
              <a:rPr lang="tr-TR" sz="800" dirty="0" err="1" smtClean="0"/>
              <a:t>therapy</a:t>
            </a:r>
            <a:r>
              <a:rPr lang="tr-TR" sz="800" dirty="0" smtClean="0"/>
              <a:t>. </a:t>
            </a:r>
            <a:r>
              <a:rPr lang="tr-TR" sz="800" dirty="0" err="1" smtClean="0"/>
              <a:t>Hematology</a:t>
            </a:r>
            <a:r>
              <a:rPr lang="tr-TR" sz="800" dirty="0" smtClean="0"/>
              <a:t> </a:t>
            </a:r>
            <a:r>
              <a:rPr lang="tr-TR" sz="800" dirty="0" err="1" smtClean="0"/>
              <a:t>Am</a:t>
            </a:r>
            <a:r>
              <a:rPr lang="tr-TR" sz="800" dirty="0" smtClean="0"/>
              <a:t> </a:t>
            </a:r>
            <a:r>
              <a:rPr lang="tr-TR" sz="800" dirty="0" err="1" smtClean="0"/>
              <a:t>Soc</a:t>
            </a:r>
            <a:r>
              <a:rPr lang="tr-TR" sz="800" dirty="0" smtClean="0"/>
              <a:t> </a:t>
            </a:r>
            <a:r>
              <a:rPr lang="tr-TR" sz="800" dirty="0" err="1" smtClean="0"/>
              <a:t>Hematol</a:t>
            </a:r>
            <a:r>
              <a:rPr lang="tr-TR" sz="800" dirty="0" smtClean="0"/>
              <a:t> </a:t>
            </a:r>
            <a:r>
              <a:rPr lang="tr-TR" sz="800" dirty="0" err="1" smtClean="0"/>
              <a:t>Educ</a:t>
            </a:r>
            <a:r>
              <a:rPr lang="tr-TR" sz="800" dirty="0" smtClean="0"/>
              <a:t> Program. 2024 </a:t>
            </a:r>
            <a:r>
              <a:rPr lang="tr-TR" sz="800" dirty="0" err="1" smtClean="0"/>
              <a:t>Dec</a:t>
            </a:r>
            <a:r>
              <a:rPr lang="tr-TR" sz="800" dirty="0" smtClean="0"/>
              <a:t> 6;2024(1):678-684</a:t>
            </a:r>
          </a:p>
          <a:p>
            <a:r>
              <a:rPr lang="tr-TR" sz="800" dirty="0" smtClean="0"/>
              <a:t>- </a:t>
            </a:r>
            <a:r>
              <a:rPr lang="tr-TR" sz="800" dirty="0" err="1" smtClean="0"/>
              <a:t>Justiz</a:t>
            </a:r>
            <a:r>
              <a:rPr lang="tr-TR" sz="800" dirty="0" smtClean="0"/>
              <a:t> </a:t>
            </a:r>
            <a:r>
              <a:rPr lang="tr-TR" sz="800" dirty="0" err="1" smtClean="0"/>
              <a:t>Vaillant</a:t>
            </a:r>
            <a:r>
              <a:rPr lang="tr-TR" sz="800" dirty="0" smtClean="0"/>
              <a:t> AA, </a:t>
            </a:r>
            <a:r>
              <a:rPr lang="tr-TR" sz="800" dirty="0" err="1" smtClean="0"/>
              <a:t>Gupta</a:t>
            </a:r>
            <a:r>
              <a:rPr lang="tr-TR" sz="800" dirty="0" smtClean="0"/>
              <a:t> N. ITP-</a:t>
            </a:r>
            <a:r>
              <a:rPr lang="tr-TR" sz="800" dirty="0" err="1" smtClean="0"/>
              <a:t>Immune</a:t>
            </a:r>
            <a:r>
              <a:rPr lang="tr-TR" sz="800" dirty="0" smtClean="0"/>
              <a:t> </a:t>
            </a:r>
            <a:r>
              <a:rPr lang="tr-TR" sz="800" dirty="0" err="1" smtClean="0"/>
              <a:t>Thrombocytopenic</a:t>
            </a:r>
            <a:r>
              <a:rPr lang="tr-TR" sz="800" dirty="0" smtClean="0"/>
              <a:t> </a:t>
            </a:r>
            <a:r>
              <a:rPr lang="tr-TR" sz="800" dirty="0" err="1" smtClean="0"/>
              <a:t>Purpura</a:t>
            </a:r>
            <a:r>
              <a:rPr lang="tr-TR" sz="800" dirty="0" smtClean="0"/>
              <a:t> (</a:t>
            </a:r>
            <a:r>
              <a:rPr lang="tr-TR" sz="800" dirty="0" err="1" smtClean="0"/>
              <a:t>Archived</a:t>
            </a:r>
            <a:r>
              <a:rPr lang="tr-TR" sz="800" dirty="0" smtClean="0"/>
              <a:t>). 2024 May 5. </a:t>
            </a:r>
            <a:r>
              <a:rPr lang="tr-TR" sz="800" dirty="0" err="1" smtClean="0"/>
              <a:t>In</a:t>
            </a:r>
            <a:r>
              <a:rPr lang="tr-TR" sz="800" dirty="0" smtClean="0"/>
              <a:t>: </a:t>
            </a:r>
            <a:r>
              <a:rPr lang="tr-TR" sz="800" dirty="0" err="1" smtClean="0"/>
              <a:t>StatPearls</a:t>
            </a:r>
            <a:r>
              <a:rPr lang="tr-TR" sz="800" dirty="0" smtClean="0"/>
              <a:t> [Internet]. </a:t>
            </a:r>
            <a:r>
              <a:rPr lang="tr-TR" sz="800" dirty="0" err="1" smtClean="0"/>
              <a:t>Treasure</a:t>
            </a:r>
            <a:r>
              <a:rPr lang="tr-TR" sz="800" dirty="0" smtClean="0"/>
              <a:t> Island (FL): </a:t>
            </a:r>
            <a:r>
              <a:rPr lang="tr-TR" sz="800" dirty="0" err="1" smtClean="0"/>
              <a:t>StatPearls</a:t>
            </a:r>
            <a:r>
              <a:rPr lang="tr-TR" sz="800" dirty="0" smtClean="0"/>
              <a:t> </a:t>
            </a:r>
            <a:r>
              <a:rPr lang="tr-TR" sz="800" dirty="0" err="1" smtClean="0"/>
              <a:t>Publishing</a:t>
            </a:r>
            <a:r>
              <a:rPr lang="tr-TR" sz="800" dirty="0" smtClean="0"/>
              <a:t>; 2025 </a:t>
            </a:r>
            <a:r>
              <a:rPr lang="tr-TR" sz="800" dirty="0" err="1" smtClean="0"/>
              <a:t>Jan</a:t>
            </a:r>
            <a:r>
              <a:rPr lang="tr-TR" sz="800" dirty="0" smtClean="0"/>
              <a:t>–. PMID: 30725925.</a:t>
            </a:r>
            <a:endParaRPr lang="tr-TR" sz="1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90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B57F3E6-7564-E8BC-94DF-FBBE60C72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9491"/>
            <a:ext cx="10647218" cy="63730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tr-TR" b="1" dirty="0" err="1" smtClean="0"/>
              <a:t>Rx</a:t>
            </a:r>
            <a:r>
              <a:rPr lang="tr-TR" b="1" dirty="0" smtClean="0"/>
              <a:t>+</a:t>
            </a:r>
            <a:r>
              <a:rPr lang="tr-TR" b="1" dirty="0" err="1" smtClean="0"/>
              <a:t>Dexa</a:t>
            </a:r>
            <a:r>
              <a:rPr lang="tr-TR" b="1" dirty="0" smtClean="0"/>
              <a:t>+CSA KOMBİNASYONU %60</a:t>
            </a:r>
            <a:endParaRPr lang="tr-TR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BBCAE49-24C2-E604-6B38-E81BC57CA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6938"/>
            <a:ext cx="10785764" cy="22615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 err="1" smtClean="0"/>
              <a:t>Rx</a:t>
            </a:r>
            <a:r>
              <a:rPr lang="tr-TR" sz="2400" dirty="0" smtClean="0"/>
              <a:t> </a:t>
            </a:r>
            <a:r>
              <a:rPr lang="tr-TR" sz="2400" dirty="0"/>
              <a:t>haftalık 100 mg / m2 , </a:t>
            </a:r>
            <a:r>
              <a:rPr lang="tr-TR" sz="2400" dirty="0" err="1" smtClean="0"/>
              <a:t>Dexa</a:t>
            </a:r>
            <a:r>
              <a:rPr lang="tr-TR" sz="2400" dirty="0" smtClean="0"/>
              <a:t> 4 gün,</a:t>
            </a:r>
            <a:r>
              <a:rPr lang="sv-SE" sz="2400" b="0" i="0" dirty="0" smtClean="0">
                <a:solidFill>
                  <a:srgbClr val="212121"/>
                </a:solidFill>
                <a:effectLst/>
                <a:highlight>
                  <a:srgbClr val="FFFFFF"/>
                </a:highlight>
              </a:rPr>
              <a:t> </a:t>
            </a:r>
            <a:r>
              <a:rPr lang="tr-TR" sz="24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</a:rPr>
              <a:t>CSA  </a:t>
            </a:r>
            <a:r>
              <a:rPr lang="tr-TR" sz="2400" b="0" i="0" dirty="0" smtClean="0">
                <a:solidFill>
                  <a:srgbClr val="212121"/>
                </a:solidFill>
                <a:effectLst/>
                <a:highlight>
                  <a:srgbClr val="FFFFFF"/>
                </a:highlight>
              </a:rPr>
              <a:t>28 gün, </a:t>
            </a:r>
            <a:r>
              <a:rPr lang="tr-TR" sz="2400" dirty="0" smtClean="0">
                <a:solidFill>
                  <a:srgbClr val="212121"/>
                </a:solidFill>
                <a:highlight>
                  <a:srgbClr val="FFFFFF"/>
                </a:highlight>
              </a:rPr>
              <a:t>n: 20 , takip :17,5 ay </a:t>
            </a:r>
          </a:p>
          <a:p>
            <a:pPr marL="0" indent="0">
              <a:buNone/>
            </a:pPr>
            <a:r>
              <a:rPr lang="tr-TR" sz="2400" dirty="0" smtClean="0"/>
              <a:t>6 </a:t>
            </a:r>
            <a:r>
              <a:rPr lang="tr-TR" sz="2400" dirty="0"/>
              <a:t>ayda %60 yanıt </a:t>
            </a:r>
            <a:r>
              <a:rPr lang="tr-TR" sz="2400" dirty="0" smtClean="0"/>
              <a:t>(n</a:t>
            </a:r>
            <a:r>
              <a:rPr lang="tr-TR" sz="2400" dirty="0"/>
              <a:t>: </a:t>
            </a:r>
            <a:r>
              <a:rPr lang="tr-TR" sz="2400" dirty="0" smtClean="0"/>
              <a:t>12) </a:t>
            </a:r>
            <a:r>
              <a:rPr lang="tr-TR" sz="2400" dirty="0"/>
              <a:t>, </a:t>
            </a:r>
            <a:r>
              <a:rPr lang="tr-TR" sz="2400" dirty="0" smtClean="0"/>
              <a:t>7 ay  </a:t>
            </a:r>
            <a:r>
              <a:rPr lang="tr-TR" sz="2400" dirty="0"/>
              <a:t>yanıt </a:t>
            </a:r>
            <a:r>
              <a:rPr lang="tr-TR" sz="2400" dirty="0" smtClean="0"/>
              <a:t>korundu. CR  </a:t>
            </a:r>
            <a:r>
              <a:rPr lang="tr-TR" sz="2400" dirty="0"/>
              <a:t>6 ayda : %30 </a:t>
            </a:r>
            <a:r>
              <a:rPr lang="tr-TR" sz="2400" dirty="0" smtClean="0"/>
              <a:t>,</a:t>
            </a:r>
          </a:p>
          <a:p>
            <a:pPr marL="0" indent="0">
              <a:buNone/>
            </a:pPr>
            <a:r>
              <a:rPr lang="tr-TR" sz="2400" dirty="0" smtClean="0"/>
              <a:t>12. Ve 24. ayda  </a:t>
            </a:r>
            <a:r>
              <a:rPr lang="tr-TR" sz="2400" dirty="0" err="1" smtClean="0"/>
              <a:t>relaps</a:t>
            </a:r>
            <a:r>
              <a:rPr lang="tr-TR" sz="2400" dirty="0" smtClean="0"/>
              <a:t> </a:t>
            </a:r>
            <a:r>
              <a:rPr lang="tr-TR" sz="2400" dirty="0" err="1" smtClean="0"/>
              <a:t>free</a:t>
            </a:r>
            <a:r>
              <a:rPr lang="tr-TR" sz="2400" dirty="0" smtClean="0"/>
              <a:t> </a:t>
            </a:r>
            <a:r>
              <a:rPr lang="tr-TR" sz="2400" dirty="0" err="1" smtClean="0"/>
              <a:t>survival</a:t>
            </a:r>
            <a:r>
              <a:rPr lang="tr-TR" sz="2400" dirty="0" smtClean="0"/>
              <a:t> (%92/%76)</a:t>
            </a:r>
          </a:p>
          <a:p>
            <a:pPr marL="0" indent="0">
              <a:buNone/>
            </a:pPr>
            <a:r>
              <a:rPr lang="tr-TR" sz="2400" dirty="0" smtClean="0"/>
              <a:t>Medyan yanıt süresi: </a:t>
            </a:r>
            <a:r>
              <a:rPr lang="tr-TR" sz="2400" dirty="0"/>
              <a:t>7.5 </a:t>
            </a:r>
            <a:r>
              <a:rPr lang="tr-TR" sz="2400" dirty="0" smtClean="0"/>
              <a:t>gün</a:t>
            </a:r>
          </a:p>
          <a:p>
            <a:pPr marL="0" indent="0">
              <a:buNone/>
            </a:pPr>
            <a:r>
              <a:rPr lang="tr-TR" sz="2400" dirty="0" smtClean="0"/>
              <a:t>YAN ETKİ: ARTMIŞ ENFEKSİYON!!!!</a:t>
            </a:r>
            <a:endParaRPr lang="tr-TR" sz="2400" dirty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ED33D9D-CA43-6173-7521-282575E254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949" y="3449782"/>
            <a:ext cx="10624342" cy="3266236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64BA99DA-643B-EAB1-1866-87BC81B4652C}"/>
              </a:ext>
            </a:extLst>
          </p:cNvPr>
          <p:cNvSpPr txBox="1"/>
          <p:nvPr/>
        </p:nvSpPr>
        <p:spPr>
          <a:xfrm>
            <a:off x="6622473" y="3172691"/>
            <a:ext cx="55695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Thabet</a:t>
            </a:r>
            <a:r>
              <a:rPr lang="en-US" sz="800" dirty="0" smtClean="0"/>
              <a:t> AF, </a:t>
            </a:r>
            <a:r>
              <a:rPr lang="en-US" sz="800" dirty="0" err="1" smtClean="0"/>
              <a:t>Moeen</a:t>
            </a:r>
            <a:r>
              <a:rPr lang="en-US" sz="800" dirty="0" smtClean="0"/>
              <a:t> SM. More about the combination of </a:t>
            </a:r>
            <a:r>
              <a:rPr lang="en-US" sz="800" dirty="0" err="1" smtClean="0"/>
              <a:t>rituximab</a:t>
            </a:r>
            <a:r>
              <a:rPr lang="en-US" sz="800" dirty="0" smtClean="0"/>
              <a:t>, cyclosporine and </a:t>
            </a:r>
            <a:r>
              <a:rPr lang="en-US" sz="800" dirty="0" err="1" smtClean="0"/>
              <a:t>dexamethasone</a:t>
            </a:r>
            <a:r>
              <a:rPr lang="en-US" sz="800" dirty="0" smtClean="0"/>
              <a:t> in the treatment of chronic ITP. A useful option on an environment with limited resources. Platelets. 2020 Aug 17;31(6):784-787. </a:t>
            </a:r>
            <a:endParaRPr lang="tr-TR" sz="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42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B57F3E6-7564-E8BC-94DF-FBBE60C72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BBCAE49-24C2-E604-6B38-E81BC57CA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1318" y="1161535"/>
            <a:ext cx="3272481" cy="5015428"/>
          </a:xfrm>
        </p:spPr>
        <p:txBody>
          <a:bodyPr/>
          <a:lstStyle/>
          <a:p>
            <a:r>
              <a:rPr lang="tr-TR" dirty="0" err="1"/>
              <a:t>Oseltamivir</a:t>
            </a:r>
            <a:r>
              <a:rPr lang="tr-TR" dirty="0"/>
              <a:t> </a:t>
            </a:r>
            <a:r>
              <a:rPr lang="tr-TR" dirty="0" smtClean="0"/>
              <a:t> </a:t>
            </a:r>
            <a:endParaRPr lang="tr-TR" dirty="0"/>
          </a:p>
          <a:p>
            <a:r>
              <a:rPr lang="tr-TR" dirty="0" err="1"/>
              <a:t>Bortezomib</a:t>
            </a:r>
            <a:endParaRPr lang="tr-TR" dirty="0"/>
          </a:p>
          <a:p>
            <a:r>
              <a:rPr lang="tr-TR" dirty="0" err="1"/>
              <a:t>Decitabin</a:t>
            </a:r>
            <a:endParaRPr lang="tr-TR" dirty="0"/>
          </a:p>
          <a:p>
            <a:r>
              <a:rPr lang="tr-TR" dirty="0"/>
              <a:t>ATRA</a:t>
            </a:r>
          </a:p>
          <a:p>
            <a:r>
              <a:rPr lang="tr-TR" dirty="0" err="1"/>
              <a:t>Atorvastatin</a:t>
            </a:r>
            <a:r>
              <a:rPr lang="tr-TR" dirty="0"/>
              <a:t>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7AA8F07A-007A-ECC6-93BC-017CC254C8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262" y="751113"/>
            <a:ext cx="7144419" cy="5521495"/>
          </a:xfrm>
          <a:prstGeom prst="rect">
            <a:avLst/>
          </a:prstGeom>
        </p:spPr>
      </p:pic>
      <p:sp>
        <p:nvSpPr>
          <p:cNvPr id="6" name="5 Metin kutusu"/>
          <p:cNvSpPr txBox="1"/>
          <p:nvPr/>
        </p:nvSpPr>
        <p:spPr>
          <a:xfrm>
            <a:off x="8091055" y="5749636"/>
            <a:ext cx="41009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dirty="0" smtClean="0"/>
              <a:t>Matzdorff A, </a:t>
            </a:r>
            <a:r>
              <a:rPr lang="tr-TR" sz="800" dirty="0" err="1" smtClean="0"/>
              <a:t>Meyer</a:t>
            </a:r>
            <a:r>
              <a:rPr lang="tr-TR" sz="800" dirty="0" smtClean="0"/>
              <a:t> O et al. </a:t>
            </a:r>
            <a:r>
              <a:rPr lang="tr-TR" sz="800" dirty="0" err="1" smtClean="0"/>
              <a:t>Immune</a:t>
            </a:r>
            <a:r>
              <a:rPr lang="tr-TR" sz="800" dirty="0" smtClean="0"/>
              <a:t> </a:t>
            </a:r>
            <a:r>
              <a:rPr lang="tr-TR" sz="800" dirty="0" err="1" smtClean="0"/>
              <a:t>Thrombocytopenia</a:t>
            </a:r>
            <a:r>
              <a:rPr lang="tr-TR" sz="800" dirty="0" smtClean="0"/>
              <a:t> - </a:t>
            </a:r>
            <a:r>
              <a:rPr lang="tr-TR" sz="800" dirty="0" err="1" smtClean="0"/>
              <a:t>Current</a:t>
            </a:r>
            <a:r>
              <a:rPr lang="tr-TR" sz="800" dirty="0" smtClean="0"/>
              <a:t> </a:t>
            </a:r>
            <a:r>
              <a:rPr lang="tr-TR" sz="800" dirty="0" err="1" smtClean="0"/>
              <a:t>Diagnostics</a:t>
            </a:r>
            <a:r>
              <a:rPr lang="tr-TR" sz="800" dirty="0" smtClean="0"/>
              <a:t> </a:t>
            </a:r>
            <a:r>
              <a:rPr lang="tr-TR" sz="800" dirty="0" err="1" smtClean="0"/>
              <a:t>and</a:t>
            </a:r>
            <a:r>
              <a:rPr lang="tr-TR" sz="800" dirty="0" smtClean="0"/>
              <a:t> </a:t>
            </a:r>
            <a:r>
              <a:rPr lang="tr-TR" sz="800" dirty="0" err="1" smtClean="0"/>
              <a:t>Therapy</a:t>
            </a:r>
            <a:r>
              <a:rPr lang="tr-TR" sz="800" dirty="0" smtClean="0"/>
              <a:t>: </a:t>
            </a:r>
            <a:r>
              <a:rPr lang="tr-TR" sz="800" dirty="0" err="1" smtClean="0"/>
              <a:t>Recommendations</a:t>
            </a:r>
            <a:r>
              <a:rPr lang="tr-TR" sz="800" dirty="0" smtClean="0"/>
              <a:t> of a </a:t>
            </a:r>
            <a:r>
              <a:rPr lang="tr-TR" sz="800" dirty="0" err="1" smtClean="0"/>
              <a:t>Joint</a:t>
            </a:r>
            <a:r>
              <a:rPr lang="tr-TR" sz="800" dirty="0" smtClean="0"/>
              <a:t> </a:t>
            </a:r>
            <a:r>
              <a:rPr lang="tr-TR" sz="800" dirty="0" err="1" smtClean="0"/>
              <a:t>Working</a:t>
            </a:r>
            <a:r>
              <a:rPr lang="tr-TR" sz="800" dirty="0" smtClean="0"/>
              <a:t> </a:t>
            </a:r>
            <a:r>
              <a:rPr lang="tr-TR" sz="800" dirty="0" err="1" smtClean="0"/>
              <a:t>Group</a:t>
            </a:r>
            <a:r>
              <a:rPr lang="tr-TR" sz="800" dirty="0" smtClean="0"/>
              <a:t> of DGHO, ÖGHO, SGH, GPOH, </a:t>
            </a:r>
            <a:r>
              <a:rPr lang="tr-TR" sz="800" dirty="0" err="1" smtClean="0"/>
              <a:t>and</a:t>
            </a:r>
            <a:r>
              <a:rPr lang="tr-TR" sz="800" dirty="0" smtClean="0"/>
              <a:t> DGTI. </a:t>
            </a:r>
            <a:r>
              <a:rPr lang="tr-TR" sz="800" dirty="0" err="1" smtClean="0"/>
              <a:t>Oncol</a:t>
            </a:r>
            <a:r>
              <a:rPr lang="tr-TR" sz="800" dirty="0" smtClean="0"/>
              <a:t> </a:t>
            </a:r>
            <a:r>
              <a:rPr lang="tr-TR" sz="800" dirty="0" err="1" smtClean="0"/>
              <a:t>Res</a:t>
            </a:r>
            <a:r>
              <a:rPr lang="tr-TR" sz="800" dirty="0" smtClean="0"/>
              <a:t> </a:t>
            </a:r>
            <a:r>
              <a:rPr lang="tr-TR" sz="800" dirty="0" err="1" smtClean="0"/>
              <a:t>Treat</a:t>
            </a:r>
            <a:r>
              <a:rPr lang="tr-TR" sz="800" dirty="0" smtClean="0"/>
              <a:t>. 2018;41 </a:t>
            </a:r>
            <a:r>
              <a:rPr lang="tr-TR" sz="800" dirty="0" err="1" smtClean="0"/>
              <a:t>Suppl</a:t>
            </a:r>
            <a:r>
              <a:rPr lang="tr-TR" sz="800" dirty="0" smtClean="0"/>
              <a:t> 5:1-30.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7144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BBCAE49-24C2-E604-6B38-E81BC57CA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0582" y="4488873"/>
            <a:ext cx="5558167" cy="1717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4400" dirty="0"/>
              <a:t>Teşekkürler …..</a:t>
            </a:r>
          </a:p>
        </p:txBody>
      </p:sp>
      <p:sp>
        <p:nvSpPr>
          <p:cNvPr id="4" name="3 Dikdörtgen"/>
          <p:cNvSpPr/>
          <p:nvPr/>
        </p:nvSpPr>
        <p:spPr>
          <a:xfrm>
            <a:off x="3048000" y="29673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9507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0330"/>
          </a:xfrm>
        </p:spPr>
        <p:txBody>
          <a:bodyPr/>
          <a:lstStyle/>
          <a:p>
            <a:r>
              <a:rPr lang="tr-TR" b="1" dirty="0" smtClean="0"/>
              <a:t>İTP TEDAVİLERİ</a:t>
            </a:r>
            <a:endParaRPr lang="tr-TR" b="1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8873" y="1191491"/>
            <a:ext cx="11104323" cy="5306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Dikdörtgen"/>
          <p:cNvSpPr/>
          <p:nvPr/>
        </p:nvSpPr>
        <p:spPr>
          <a:xfrm>
            <a:off x="4599709" y="6442363"/>
            <a:ext cx="689956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dirty="0" smtClean="0"/>
              <a:t>Recent advances in the mechanisms and treatment of immune thrombocytopenia</a:t>
            </a:r>
            <a:r>
              <a:rPr lang="tr-TR" sz="800" b="1" dirty="0" smtClean="0"/>
              <a:t>.</a:t>
            </a:r>
            <a:r>
              <a:rPr lang="en-US" sz="800" dirty="0" err="1" smtClean="0"/>
              <a:t>Provan</a:t>
            </a:r>
            <a:r>
              <a:rPr lang="en-US" sz="800" dirty="0" smtClean="0"/>
              <a:t>, Drew et </a:t>
            </a:r>
            <a:r>
              <a:rPr lang="en-US" sz="800" dirty="0" err="1" smtClean="0"/>
              <a:t>al.eBioMedicine</a:t>
            </a:r>
            <a:r>
              <a:rPr lang="tr-TR" sz="800" dirty="0" smtClean="0"/>
              <a:t> 2022</a:t>
            </a:r>
            <a:r>
              <a:rPr lang="en-US" sz="800" dirty="0" smtClean="0"/>
              <a:t>, Volume 76, 103820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17311"/>
          </a:xfrm>
        </p:spPr>
        <p:txBody>
          <a:bodyPr/>
          <a:lstStyle/>
          <a:p>
            <a:r>
              <a:rPr lang="tr-TR" b="1" dirty="0" smtClean="0"/>
              <a:t>REFRAKTER İTP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38199" y="1690255"/>
            <a:ext cx="10674927" cy="3588327"/>
          </a:xfrm>
        </p:spPr>
        <p:txBody>
          <a:bodyPr/>
          <a:lstStyle/>
          <a:p>
            <a:pPr>
              <a:buNone/>
            </a:pPr>
            <a:r>
              <a:rPr lang="tr-TR" sz="2400" dirty="0" smtClean="0">
                <a:solidFill>
                  <a:srgbClr val="1A1A1A"/>
                </a:solidFill>
                <a:highlight>
                  <a:srgbClr val="FFFFFF"/>
                </a:highlight>
                <a:ea typeface="Cambria" panose="02040503050406030204" pitchFamily="18" charset="0"/>
              </a:rPr>
              <a:t>*</a:t>
            </a:r>
            <a:r>
              <a:rPr lang="tr-TR" sz="2400" dirty="0" err="1" smtClean="0">
                <a:solidFill>
                  <a:srgbClr val="1A1A1A"/>
                </a:solidFill>
                <a:highlight>
                  <a:srgbClr val="FFFFFF"/>
                </a:highlight>
                <a:ea typeface="Cambria" panose="02040503050406030204" pitchFamily="18" charset="0"/>
              </a:rPr>
              <a:t>Splenektomiye</a:t>
            </a:r>
            <a:r>
              <a:rPr lang="tr-TR" sz="2400" dirty="0" smtClean="0">
                <a:solidFill>
                  <a:srgbClr val="1A1A1A"/>
                </a:solidFill>
                <a:highlight>
                  <a:srgbClr val="FFFFFF"/>
                </a:highlight>
                <a:ea typeface="Cambria" panose="02040503050406030204" pitchFamily="18" charset="0"/>
              </a:rPr>
              <a:t> yanıt vermeyen veya </a:t>
            </a:r>
            <a:r>
              <a:rPr lang="tr-TR" sz="2400" dirty="0" err="1" smtClean="0">
                <a:solidFill>
                  <a:srgbClr val="1A1A1A"/>
                </a:solidFill>
                <a:highlight>
                  <a:srgbClr val="FFFFFF"/>
                </a:highlight>
                <a:ea typeface="Cambria" panose="02040503050406030204" pitchFamily="18" charset="0"/>
              </a:rPr>
              <a:t>splenektomi</a:t>
            </a:r>
            <a:r>
              <a:rPr lang="tr-TR" sz="2400" dirty="0" smtClean="0">
                <a:solidFill>
                  <a:srgbClr val="1A1A1A"/>
                </a:solidFill>
                <a:highlight>
                  <a:srgbClr val="FFFFFF"/>
                </a:highlight>
                <a:ea typeface="Cambria" panose="02040503050406030204" pitchFamily="18" charset="0"/>
              </a:rPr>
              <a:t> sonrasında </a:t>
            </a:r>
            <a:r>
              <a:rPr lang="tr-TR" sz="2400" dirty="0" err="1" smtClean="0">
                <a:solidFill>
                  <a:srgbClr val="1A1A1A"/>
                </a:solidFill>
                <a:highlight>
                  <a:srgbClr val="FFFFFF"/>
                </a:highlight>
                <a:ea typeface="Cambria" panose="02040503050406030204" pitchFamily="18" charset="0"/>
              </a:rPr>
              <a:t>nüks</a:t>
            </a:r>
            <a:r>
              <a:rPr lang="tr-TR" sz="2400" dirty="0" smtClean="0">
                <a:solidFill>
                  <a:srgbClr val="1A1A1A"/>
                </a:solidFill>
                <a:highlight>
                  <a:srgbClr val="FFFFFF"/>
                </a:highlight>
                <a:ea typeface="Cambria" panose="02040503050406030204" pitchFamily="18" charset="0"/>
              </a:rPr>
              <a:t> eden ve ciddi  kanama riskini azaltmak için tedavi gerektiren hastalık</a:t>
            </a:r>
          </a:p>
          <a:p>
            <a:pPr>
              <a:buNone/>
            </a:pPr>
            <a:r>
              <a:rPr lang="tr-TR" sz="2400" dirty="0" smtClean="0">
                <a:solidFill>
                  <a:srgbClr val="1A1A1A"/>
                </a:solidFill>
                <a:highlight>
                  <a:srgbClr val="FFFFFF"/>
                </a:highlight>
                <a:ea typeface="Cambria" panose="02040503050406030204" pitchFamily="18" charset="0"/>
              </a:rPr>
              <a:t>  2 ve daha fazla tedaviye yanıtsız , kanamanın eşlik ettiği  hastalar      (</a:t>
            </a:r>
            <a:r>
              <a:rPr lang="tr-TR" sz="2400" dirty="0" err="1" smtClean="0">
                <a:solidFill>
                  <a:srgbClr val="1A1A1A"/>
                </a:solidFill>
                <a:highlight>
                  <a:srgbClr val="FFFFFF"/>
                </a:highlight>
                <a:ea typeface="Cambria" panose="02040503050406030204" pitchFamily="18" charset="0"/>
              </a:rPr>
              <a:t>splenektomi</a:t>
            </a:r>
            <a:r>
              <a:rPr lang="tr-TR" sz="2400" dirty="0" smtClean="0">
                <a:solidFill>
                  <a:srgbClr val="1A1A1A"/>
                </a:solidFill>
                <a:highlight>
                  <a:srgbClr val="FFFFFF"/>
                </a:highlight>
                <a:ea typeface="Cambria" panose="02040503050406030204" pitchFamily="18" charset="0"/>
              </a:rPr>
              <a:t> ilişkisiz)</a:t>
            </a:r>
          </a:p>
          <a:p>
            <a:pPr marL="228600" lvl="1">
              <a:spcBef>
                <a:spcPts val="1000"/>
              </a:spcBef>
              <a:buNone/>
            </a:pPr>
            <a:r>
              <a:rPr lang="tr-TR" dirty="0" smtClean="0">
                <a:solidFill>
                  <a:srgbClr val="1A1A1A"/>
                </a:solidFill>
                <a:highlight>
                  <a:srgbClr val="FFFFFF"/>
                </a:highlight>
                <a:ea typeface="Cambria" panose="02040503050406030204" pitchFamily="18" charset="0"/>
              </a:rPr>
              <a:t>**RTX ve TPO-RA  dahil  bir ya da daha fazla  tedaviye yanıtsız ya da yanıt kaybı olan hastalar (</a:t>
            </a:r>
            <a:r>
              <a:rPr lang="tr-TR" dirty="0" err="1" smtClean="0">
                <a:solidFill>
                  <a:srgbClr val="1A1A1A"/>
                </a:solidFill>
                <a:highlight>
                  <a:srgbClr val="FFFFFF"/>
                </a:highlight>
                <a:ea typeface="Cambria" panose="02040503050406030204" pitchFamily="18" charset="0"/>
              </a:rPr>
              <a:t>Splenektomi</a:t>
            </a:r>
            <a:r>
              <a:rPr lang="tr-TR" dirty="0" smtClean="0">
                <a:solidFill>
                  <a:srgbClr val="1A1A1A"/>
                </a:solidFill>
                <a:highlight>
                  <a:srgbClr val="FFFFFF"/>
                </a:highlight>
                <a:ea typeface="Cambria" panose="02040503050406030204" pitchFamily="18" charset="0"/>
              </a:rPr>
              <a:t> şartı yok, kanama durumundan bağımsız) </a:t>
            </a:r>
          </a:p>
          <a:p>
            <a:pPr marL="228600" lvl="1" algn="ctr">
              <a:spcBef>
                <a:spcPts val="1000"/>
              </a:spcBef>
              <a:buNone/>
            </a:pPr>
            <a:r>
              <a:rPr lang="tr-TR" sz="4000" dirty="0" smtClean="0">
                <a:solidFill>
                  <a:schemeClr val="accent5">
                    <a:lumMod val="50000"/>
                  </a:schemeClr>
                </a:solidFill>
                <a:highlight>
                  <a:srgbClr val="FFFFFF"/>
                </a:highlight>
                <a:ea typeface="Cambria" panose="02040503050406030204" pitchFamily="18" charset="0"/>
              </a:rPr>
              <a:t>%10-15</a:t>
            </a:r>
            <a:r>
              <a:rPr lang="tr-TR" sz="4000" dirty="0" smtClean="0">
                <a:solidFill>
                  <a:schemeClr val="accent5">
                    <a:lumMod val="50000"/>
                  </a:schemeClr>
                </a:solidFill>
                <a:highlight>
                  <a:srgbClr val="FFFFFF"/>
                </a:highlight>
                <a:ea typeface="Cambria" panose="02040503050406030204" pitchFamily="18" charset="0"/>
                <a:sym typeface="Wingdings" pitchFamily="2" charset="2"/>
              </a:rPr>
              <a:t></a:t>
            </a:r>
            <a:r>
              <a:rPr lang="tr-TR" sz="4000" dirty="0" smtClean="0">
                <a:solidFill>
                  <a:srgbClr val="FF0000"/>
                </a:solidFill>
                <a:highlight>
                  <a:srgbClr val="FFFFFF"/>
                </a:highlight>
                <a:ea typeface="Cambria" panose="02040503050406030204" pitchFamily="18" charset="0"/>
                <a:sym typeface="Wingdings" pitchFamily="2" charset="2"/>
              </a:rPr>
              <a:t>Doğru tanı mı?</a:t>
            </a:r>
            <a:endParaRPr lang="tr-TR" sz="4000" dirty="0" smtClean="0">
              <a:solidFill>
                <a:srgbClr val="FF0000"/>
              </a:solidFill>
              <a:highlight>
                <a:srgbClr val="FFFFFF"/>
              </a:highlight>
              <a:ea typeface="Cambria" panose="02040503050406030204" pitchFamily="18" charset="0"/>
            </a:endParaRPr>
          </a:p>
          <a:p>
            <a:endParaRPr lang="tr-TR" dirty="0"/>
          </a:p>
        </p:txBody>
      </p:sp>
      <p:sp>
        <p:nvSpPr>
          <p:cNvPr id="4" name="Metin kutusu 13"/>
          <p:cNvSpPr txBox="1"/>
          <p:nvPr/>
        </p:nvSpPr>
        <p:spPr>
          <a:xfrm>
            <a:off x="1276141" y="5277130"/>
            <a:ext cx="104949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800" dirty="0"/>
              <a:t>*</a:t>
            </a:r>
            <a:r>
              <a:rPr lang="tr-TR" sz="800" dirty="0" err="1"/>
              <a:t>Rodeghiero</a:t>
            </a:r>
            <a:r>
              <a:rPr lang="tr-TR" sz="800" dirty="0"/>
              <a:t> et al. </a:t>
            </a:r>
            <a:r>
              <a:rPr lang="tr-TR" sz="800" dirty="0" err="1"/>
              <a:t>Standardization</a:t>
            </a:r>
            <a:r>
              <a:rPr lang="tr-TR" sz="800" dirty="0"/>
              <a:t> of </a:t>
            </a:r>
            <a:r>
              <a:rPr lang="tr-TR" sz="800" dirty="0" err="1"/>
              <a:t>terminology</a:t>
            </a:r>
            <a:r>
              <a:rPr lang="tr-TR" sz="800" dirty="0"/>
              <a:t>, </a:t>
            </a:r>
            <a:r>
              <a:rPr lang="tr-TR" sz="800" dirty="0" err="1"/>
              <a:t>definitions</a:t>
            </a:r>
            <a:r>
              <a:rPr lang="tr-TR" sz="800" dirty="0"/>
              <a:t> </a:t>
            </a:r>
            <a:r>
              <a:rPr lang="tr-TR" sz="800" dirty="0" err="1"/>
              <a:t>and</a:t>
            </a:r>
            <a:r>
              <a:rPr lang="tr-TR" sz="800" dirty="0"/>
              <a:t> </a:t>
            </a:r>
            <a:r>
              <a:rPr lang="tr-TR" sz="800" dirty="0" err="1"/>
              <a:t>outcome</a:t>
            </a:r>
            <a:r>
              <a:rPr lang="tr-TR" sz="800" dirty="0"/>
              <a:t> </a:t>
            </a:r>
            <a:r>
              <a:rPr lang="tr-TR" sz="800" dirty="0" err="1"/>
              <a:t>criteria</a:t>
            </a:r>
            <a:r>
              <a:rPr lang="tr-TR" sz="800" dirty="0"/>
              <a:t> in </a:t>
            </a:r>
            <a:r>
              <a:rPr lang="tr-TR" sz="800" dirty="0" err="1"/>
              <a:t>immune</a:t>
            </a:r>
            <a:r>
              <a:rPr lang="tr-TR" sz="800" dirty="0"/>
              <a:t> </a:t>
            </a:r>
            <a:r>
              <a:rPr lang="tr-TR" sz="800" dirty="0" err="1"/>
              <a:t>thrombocytopenic</a:t>
            </a:r>
            <a:r>
              <a:rPr lang="tr-TR" sz="800" dirty="0"/>
              <a:t> </a:t>
            </a:r>
            <a:r>
              <a:rPr lang="tr-TR" sz="800" dirty="0" err="1"/>
              <a:t>purpura</a:t>
            </a:r>
            <a:r>
              <a:rPr lang="tr-TR" sz="800" dirty="0"/>
              <a:t> of </a:t>
            </a:r>
            <a:r>
              <a:rPr lang="tr-TR" sz="800" dirty="0" err="1"/>
              <a:t>adults</a:t>
            </a:r>
            <a:r>
              <a:rPr lang="tr-TR" sz="800" dirty="0"/>
              <a:t> </a:t>
            </a:r>
            <a:r>
              <a:rPr lang="tr-TR" sz="800" dirty="0" err="1"/>
              <a:t>and</a:t>
            </a:r>
            <a:r>
              <a:rPr lang="tr-TR" sz="800" dirty="0"/>
              <a:t> </a:t>
            </a:r>
            <a:r>
              <a:rPr lang="tr-TR" sz="800" dirty="0" err="1"/>
              <a:t>children</a:t>
            </a:r>
            <a:r>
              <a:rPr lang="tr-TR" sz="800" dirty="0"/>
              <a:t>: Report </a:t>
            </a:r>
            <a:r>
              <a:rPr lang="tr-TR" sz="800" dirty="0" err="1"/>
              <a:t>from</a:t>
            </a:r>
            <a:r>
              <a:rPr lang="tr-TR" sz="800" dirty="0"/>
              <a:t> an </a:t>
            </a:r>
            <a:r>
              <a:rPr lang="tr-TR" sz="800" dirty="0" err="1"/>
              <a:t>international</a:t>
            </a:r>
            <a:r>
              <a:rPr lang="tr-TR" sz="800" dirty="0"/>
              <a:t> </a:t>
            </a:r>
            <a:r>
              <a:rPr lang="tr-TR" sz="800" dirty="0" err="1"/>
              <a:t>working</a:t>
            </a:r>
            <a:r>
              <a:rPr lang="tr-TR" sz="800" dirty="0"/>
              <a:t> </a:t>
            </a:r>
            <a:r>
              <a:rPr lang="tr-TR" sz="800" dirty="0" err="1"/>
              <a:t>group</a:t>
            </a:r>
            <a:r>
              <a:rPr lang="tr-TR" sz="800" dirty="0"/>
              <a:t>. </a:t>
            </a:r>
            <a:r>
              <a:rPr lang="tr-TR" sz="800" i="1" dirty="0"/>
              <a:t>Blood</a:t>
            </a:r>
            <a:r>
              <a:rPr lang="tr-TR" sz="800" dirty="0"/>
              <a:t> (2009)</a:t>
            </a:r>
          </a:p>
        </p:txBody>
      </p:sp>
      <p:sp>
        <p:nvSpPr>
          <p:cNvPr id="6" name="5 Dikdörtgen"/>
          <p:cNvSpPr/>
          <p:nvPr/>
        </p:nvSpPr>
        <p:spPr>
          <a:xfrm>
            <a:off x="1246909" y="5569526"/>
            <a:ext cx="1040476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800" dirty="0" smtClean="0"/>
              <a:t>**</a:t>
            </a:r>
            <a:r>
              <a:rPr lang="tr-TR" sz="800" dirty="0" err="1" smtClean="0"/>
              <a:t>Mahévas</a:t>
            </a:r>
            <a:r>
              <a:rPr lang="tr-TR" sz="800" dirty="0" smtClean="0"/>
              <a:t> M, </a:t>
            </a:r>
            <a:r>
              <a:rPr lang="tr-TR" sz="800" dirty="0" err="1" smtClean="0"/>
              <a:t>Gerfaud</a:t>
            </a:r>
            <a:r>
              <a:rPr lang="tr-TR" sz="800" dirty="0" smtClean="0"/>
              <a:t>-</a:t>
            </a:r>
            <a:r>
              <a:rPr lang="tr-TR" sz="800" dirty="0" err="1" smtClean="0"/>
              <a:t>Valentin</a:t>
            </a:r>
            <a:r>
              <a:rPr lang="tr-TR" sz="800" dirty="0" smtClean="0"/>
              <a:t> M et al. </a:t>
            </a:r>
            <a:r>
              <a:rPr lang="tr-TR" sz="800" dirty="0" err="1" smtClean="0"/>
              <a:t>Multirefrakter</a:t>
            </a:r>
            <a:r>
              <a:rPr lang="tr-TR" sz="800" dirty="0" smtClean="0"/>
              <a:t> kronik </a:t>
            </a:r>
            <a:r>
              <a:rPr lang="tr-TR" sz="800" dirty="0" err="1" smtClean="0"/>
              <a:t>immün</a:t>
            </a:r>
            <a:r>
              <a:rPr lang="tr-TR" sz="800" dirty="0" smtClean="0"/>
              <a:t> </a:t>
            </a:r>
            <a:r>
              <a:rPr lang="tr-TR" sz="800" dirty="0" err="1" smtClean="0"/>
              <a:t>trombositopeninin</a:t>
            </a:r>
            <a:r>
              <a:rPr lang="tr-TR" sz="800" dirty="0" smtClean="0"/>
              <a:t> özellikleri, sonuçları ve tedavisine yanıt. </a:t>
            </a:r>
            <a:r>
              <a:rPr lang="tr-TR" sz="800" i="1" dirty="0" smtClean="0"/>
              <a:t>Kan</a:t>
            </a:r>
            <a:r>
              <a:rPr lang="tr-TR" sz="800" dirty="0" smtClean="0"/>
              <a:t> (2016) 128(12):1625–30. </a:t>
            </a:r>
            <a:r>
              <a:rPr lang="tr-TR" sz="800" dirty="0" err="1" smtClean="0"/>
              <a:t>doi</a:t>
            </a:r>
            <a:r>
              <a:rPr lang="tr-TR" sz="800" dirty="0" smtClean="0"/>
              <a:t>: 10.1182/</a:t>
            </a:r>
            <a:r>
              <a:rPr lang="tr-TR" sz="800" dirty="0" err="1" smtClean="0"/>
              <a:t>blood</a:t>
            </a:r>
            <a:r>
              <a:rPr lang="tr-TR" sz="800" dirty="0" smtClean="0"/>
              <a:t>-2016-03-704734</a:t>
            </a:r>
            <a:endParaRPr lang="tr-TR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17311"/>
          </a:xfrm>
        </p:spPr>
        <p:txBody>
          <a:bodyPr>
            <a:noAutofit/>
          </a:bodyPr>
          <a:lstStyle/>
          <a:p>
            <a:r>
              <a:rPr lang="tr-TR" b="1" dirty="0" smtClean="0"/>
              <a:t>İTP HASTALARINDA TEDAVİ SEÇİMİNİ ETKİLEYEN FAKTÖRLER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38200" y="1690255"/>
            <a:ext cx="10515600" cy="3865418"/>
          </a:xfrm>
        </p:spPr>
        <p:txBody>
          <a:bodyPr>
            <a:normAutofit fontScale="85000" lnSpcReduction="20000"/>
          </a:bodyPr>
          <a:lstStyle/>
          <a:p>
            <a:r>
              <a:rPr lang="tr-TR" dirty="0" smtClean="0"/>
              <a:t>KLİNİK FAKTÖRLER:</a:t>
            </a:r>
          </a:p>
          <a:p>
            <a:pPr lvl="1"/>
            <a:r>
              <a:rPr lang="tr-TR" dirty="0" smtClean="0"/>
              <a:t>Kanama varlığı ve tipi / şiddeti, kanama riski, </a:t>
            </a:r>
            <a:r>
              <a:rPr lang="tr-TR" dirty="0" err="1" smtClean="0"/>
              <a:t>tromboemboli</a:t>
            </a:r>
            <a:r>
              <a:rPr lang="tr-TR" dirty="0" smtClean="0"/>
              <a:t> riski ya da öyküsü, enfeksiyon ya da taşıyıcılık durumu</a:t>
            </a:r>
          </a:p>
          <a:p>
            <a:r>
              <a:rPr lang="tr-TR" dirty="0" smtClean="0"/>
              <a:t>TEDAVİ İLİŞKİLİ FAKTÖRLER:</a:t>
            </a:r>
          </a:p>
          <a:p>
            <a:pPr lvl="1"/>
            <a:r>
              <a:rPr lang="tr-TR" dirty="0" smtClean="0"/>
              <a:t>Ulaşılabilirlik, kısıtlamalar, maliyet</a:t>
            </a:r>
          </a:p>
          <a:p>
            <a:r>
              <a:rPr lang="tr-TR" dirty="0" smtClean="0"/>
              <a:t>HASTA İLİŞKİLİ FAKTÖRLER:</a:t>
            </a:r>
          </a:p>
          <a:p>
            <a:pPr lvl="1"/>
            <a:r>
              <a:rPr lang="tr-TR" dirty="0" smtClean="0"/>
              <a:t>Yaş, ek hastalık ve ilaç kullanımı (</a:t>
            </a:r>
            <a:r>
              <a:rPr lang="tr-TR" dirty="0" err="1" smtClean="0"/>
              <a:t>antikoagulan</a:t>
            </a:r>
            <a:r>
              <a:rPr lang="tr-TR" dirty="0" smtClean="0"/>
              <a:t> gibi), çocuk sahibi olmak isteyen kadın hasta</a:t>
            </a:r>
          </a:p>
          <a:p>
            <a:r>
              <a:rPr lang="tr-TR" dirty="0" smtClean="0"/>
              <a:t>İLAÇ ÖZELLİKLERİ:</a:t>
            </a:r>
          </a:p>
          <a:p>
            <a:pPr lvl="1"/>
            <a:r>
              <a:rPr lang="tr-TR" dirty="0" smtClean="0"/>
              <a:t>Etki başlangıç süresi, güvenilirlik, etkinlik, </a:t>
            </a:r>
            <a:r>
              <a:rPr lang="tr-TR" dirty="0" err="1" smtClean="0"/>
              <a:t>HRQoL</a:t>
            </a:r>
            <a:r>
              <a:rPr lang="tr-TR" dirty="0" smtClean="0"/>
              <a:t> etkisi, tedavi süresi</a:t>
            </a:r>
          </a:p>
          <a:p>
            <a:r>
              <a:rPr lang="tr-TR" dirty="0" smtClean="0"/>
              <a:t>HASTANIN TERCİHİ:</a:t>
            </a:r>
          </a:p>
          <a:p>
            <a:pPr lvl="1"/>
            <a:r>
              <a:rPr lang="tr-TR" dirty="0" smtClean="0"/>
              <a:t>Süreli ya da devamlı tedavi tercihi, operasyon isteği, yaşam tarzı, tedavi uyumu</a:t>
            </a:r>
            <a:endParaRPr lang="tr-TR" dirty="0"/>
          </a:p>
        </p:txBody>
      </p:sp>
      <p:sp>
        <p:nvSpPr>
          <p:cNvPr id="4" name="Metin kutusu 13"/>
          <p:cNvSpPr txBox="1"/>
          <p:nvPr/>
        </p:nvSpPr>
        <p:spPr>
          <a:xfrm>
            <a:off x="2453777" y="5929745"/>
            <a:ext cx="94749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dirty="0" smtClean="0"/>
              <a:t>-</a:t>
            </a:r>
            <a:r>
              <a:rPr lang="tr-TR" sz="800" dirty="0" err="1" smtClean="0"/>
              <a:t>Pietras</a:t>
            </a:r>
            <a:r>
              <a:rPr lang="tr-TR" sz="800" dirty="0" smtClean="0"/>
              <a:t> NM, </a:t>
            </a:r>
            <a:r>
              <a:rPr lang="tr-TR" sz="800" dirty="0" err="1" smtClean="0"/>
              <a:t>Gupta</a:t>
            </a:r>
            <a:r>
              <a:rPr lang="tr-TR" sz="800" dirty="0" smtClean="0"/>
              <a:t> N et al. </a:t>
            </a:r>
            <a:r>
              <a:rPr lang="tr-TR" sz="800" dirty="0" err="1" smtClean="0"/>
              <a:t>Immune</a:t>
            </a:r>
            <a:r>
              <a:rPr lang="tr-TR" sz="800" dirty="0" smtClean="0"/>
              <a:t> </a:t>
            </a:r>
            <a:r>
              <a:rPr lang="tr-TR" sz="800" dirty="0" err="1" smtClean="0"/>
              <a:t>Thrombocytopenia</a:t>
            </a:r>
            <a:r>
              <a:rPr lang="tr-TR" sz="800" dirty="0" smtClean="0"/>
              <a:t>. 2024 May 5. </a:t>
            </a:r>
            <a:r>
              <a:rPr lang="tr-TR" sz="800" dirty="0" err="1" smtClean="0"/>
              <a:t>In</a:t>
            </a:r>
            <a:r>
              <a:rPr lang="tr-TR" sz="800" dirty="0" smtClean="0"/>
              <a:t>: </a:t>
            </a:r>
            <a:r>
              <a:rPr lang="tr-TR" sz="800" dirty="0" err="1" smtClean="0"/>
              <a:t>StatPearls</a:t>
            </a:r>
            <a:r>
              <a:rPr lang="tr-TR" sz="800" dirty="0" smtClean="0"/>
              <a:t> [Internet]. </a:t>
            </a:r>
            <a:r>
              <a:rPr lang="tr-TR" sz="800" dirty="0" err="1" smtClean="0"/>
              <a:t>Treasure</a:t>
            </a:r>
            <a:r>
              <a:rPr lang="tr-TR" sz="800" dirty="0" smtClean="0"/>
              <a:t> Island (FL): </a:t>
            </a:r>
            <a:r>
              <a:rPr lang="tr-TR" sz="800" dirty="0" err="1" smtClean="0"/>
              <a:t>StatPearls</a:t>
            </a:r>
            <a:r>
              <a:rPr lang="tr-TR" sz="800" dirty="0" smtClean="0"/>
              <a:t> </a:t>
            </a:r>
            <a:r>
              <a:rPr lang="tr-TR" sz="800" dirty="0" err="1" smtClean="0"/>
              <a:t>Publishing</a:t>
            </a:r>
            <a:r>
              <a:rPr lang="tr-TR" sz="800" dirty="0" smtClean="0"/>
              <a:t>; 2025 </a:t>
            </a:r>
            <a:r>
              <a:rPr lang="tr-TR" sz="800" dirty="0" err="1" smtClean="0"/>
              <a:t>Jan</a:t>
            </a:r>
            <a:r>
              <a:rPr lang="tr-TR" sz="800" dirty="0" smtClean="0"/>
              <a:t>–. PMID: 32965953.</a:t>
            </a:r>
          </a:p>
          <a:p>
            <a:r>
              <a:rPr lang="tr-TR" sz="800" dirty="0" smtClean="0"/>
              <a:t>-</a:t>
            </a:r>
            <a:r>
              <a:rPr lang="tr-TR" sz="800" dirty="0" err="1" smtClean="0"/>
              <a:t>Ghanima</a:t>
            </a:r>
            <a:r>
              <a:rPr lang="tr-TR" sz="800" dirty="0" smtClean="0"/>
              <a:t> W, </a:t>
            </a:r>
            <a:r>
              <a:rPr lang="tr-TR" sz="800" dirty="0" err="1" smtClean="0"/>
              <a:t>Cuker</a:t>
            </a:r>
            <a:r>
              <a:rPr lang="tr-TR" sz="800" dirty="0" smtClean="0"/>
              <a:t> A, </a:t>
            </a:r>
            <a:r>
              <a:rPr lang="tr-TR" sz="800" dirty="0" err="1" smtClean="0"/>
              <a:t>Michel</a:t>
            </a:r>
            <a:r>
              <a:rPr lang="tr-TR" sz="800" dirty="0" smtClean="0"/>
              <a:t> M. </a:t>
            </a:r>
            <a:r>
              <a:rPr lang="tr-TR" sz="800" dirty="0" err="1" smtClean="0"/>
              <a:t>Insights</a:t>
            </a:r>
            <a:r>
              <a:rPr lang="tr-TR" sz="800" dirty="0" smtClean="0"/>
              <a:t> on </a:t>
            </a:r>
            <a:r>
              <a:rPr lang="tr-TR" sz="800" dirty="0" err="1" smtClean="0"/>
              <a:t>treatment</a:t>
            </a:r>
            <a:r>
              <a:rPr lang="tr-TR" sz="800" dirty="0" smtClean="0"/>
              <a:t> of </a:t>
            </a:r>
            <a:r>
              <a:rPr lang="tr-TR" sz="800" dirty="0" err="1" smtClean="0"/>
              <a:t>adult</a:t>
            </a:r>
            <a:r>
              <a:rPr lang="tr-TR" sz="800" dirty="0" smtClean="0"/>
              <a:t> ITP: </a:t>
            </a:r>
            <a:r>
              <a:rPr lang="tr-TR" sz="800" dirty="0" err="1" smtClean="0"/>
              <a:t>algorithm</a:t>
            </a:r>
            <a:r>
              <a:rPr lang="tr-TR" sz="800" dirty="0" smtClean="0"/>
              <a:t> </a:t>
            </a:r>
            <a:r>
              <a:rPr lang="tr-TR" sz="800" dirty="0" err="1" smtClean="0"/>
              <a:t>for</a:t>
            </a:r>
            <a:r>
              <a:rPr lang="tr-TR" sz="800" dirty="0" smtClean="0"/>
              <a:t> </a:t>
            </a:r>
            <a:r>
              <a:rPr lang="tr-TR" sz="800" dirty="0" err="1" smtClean="0"/>
              <a:t>management</a:t>
            </a:r>
            <a:r>
              <a:rPr lang="tr-TR" sz="800" dirty="0" smtClean="0"/>
              <a:t> </a:t>
            </a:r>
            <a:r>
              <a:rPr lang="tr-TR" sz="800" dirty="0" err="1" smtClean="0"/>
              <a:t>and</a:t>
            </a:r>
            <a:r>
              <a:rPr lang="tr-TR" sz="800" dirty="0" smtClean="0"/>
              <a:t> role of </a:t>
            </a:r>
            <a:r>
              <a:rPr lang="tr-TR" sz="800" dirty="0" err="1" smtClean="0"/>
              <a:t>multimodal</a:t>
            </a:r>
            <a:r>
              <a:rPr lang="tr-TR" sz="800" dirty="0" smtClean="0"/>
              <a:t> </a:t>
            </a:r>
            <a:r>
              <a:rPr lang="tr-TR" sz="800" dirty="0" err="1" smtClean="0"/>
              <a:t>therapy</a:t>
            </a:r>
            <a:r>
              <a:rPr lang="tr-TR" sz="800" dirty="0" smtClean="0"/>
              <a:t>. </a:t>
            </a:r>
            <a:r>
              <a:rPr lang="tr-TR" sz="800" dirty="0" err="1" smtClean="0"/>
              <a:t>Hematology</a:t>
            </a:r>
            <a:r>
              <a:rPr lang="tr-TR" sz="800" dirty="0" smtClean="0"/>
              <a:t> </a:t>
            </a:r>
            <a:r>
              <a:rPr lang="tr-TR" sz="800" dirty="0" err="1" smtClean="0"/>
              <a:t>Am</a:t>
            </a:r>
            <a:r>
              <a:rPr lang="tr-TR" sz="800" dirty="0" smtClean="0"/>
              <a:t> </a:t>
            </a:r>
            <a:r>
              <a:rPr lang="tr-TR" sz="800" dirty="0" err="1" smtClean="0"/>
              <a:t>Soc</a:t>
            </a:r>
            <a:r>
              <a:rPr lang="tr-TR" sz="800" dirty="0" smtClean="0"/>
              <a:t> </a:t>
            </a:r>
            <a:r>
              <a:rPr lang="tr-TR" sz="800" dirty="0" err="1" smtClean="0"/>
              <a:t>Hematol</a:t>
            </a:r>
            <a:r>
              <a:rPr lang="tr-TR" sz="800" dirty="0" smtClean="0"/>
              <a:t> </a:t>
            </a:r>
            <a:r>
              <a:rPr lang="tr-TR" sz="800" dirty="0" err="1" smtClean="0"/>
              <a:t>Educ</a:t>
            </a:r>
            <a:r>
              <a:rPr lang="tr-TR" sz="800" dirty="0" smtClean="0"/>
              <a:t> Program. 2024 </a:t>
            </a:r>
            <a:r>
              <a:rPr lang="tr-TR" sz="800" dirty="0" err="1" smtClean="0"/>
              <a:t>Dec</a:t>
            </a:r>
            <a:r>
              <a:rPr lang="tr-TR" sz="800" dirty="0" smtClean="0"/>
              <a:t> 6;2024(1):678-684.</a:t>
            </a:r>
            <a:endParaRPr lang="tr-TR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İTP’DE BİRİNCİ BASAMAK TEDAVİ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45684"/>
          </a:xfrm>
        </p:spPr>
        <p:txBody>
          <a:bodyPr>
            <a:normAutofit fontScale="92500" lnSpcReduction="10000"/>
          </a:bodyPr>
          <a:lstStyle/>
          <a:p>
            <a:r>
              <a:rPr lang="tr-TR" dirty="0" err="1" smtClean="0"/>
              <a:t>Steroid</a:t>
            </a:r>
            <a:r>
              <a:rPr lang="tr-TR" dirty="0" smtClean="0"/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1900" dirty="0" err="1" smtClean="0"/>
              <a:t>Predniso</a:t>
            </a:r>
            <a:r>
              <a:rPr lang="tr-TR" sz="1900" dirty="0" smtClean="0"/>
              <a:t>(</a:t>
            </a:r>
            <a:r>
              <a:rPr lang="tr-TR" sz="1900" dirty="0" err="1" smtClean="0"/>
              <a:t>lo</a:t>
            </a:r>
            <a:r>
              <a:rPr lang="tr-TR" sz="1900" dirty="0" smtClean="0"/>
              <a:t>)ne 0,5-2 mg/kg (</a:t>
            </a:r>
            <a:r>
              <a:rPr lang="tr-TR" sz="1900" dirty="0" err="1" smtClean="0"/>
              <a:t>max</a:t>
            </a:r>
            <a:r>
              <a:rPr lang="tr-TR" sz="1900" dirty="0" smtClean="0"/>
              <a:t> 80 mg)  Süre?  (2-3 </a:t>
            </a:r>
            <a:r>
              <a:rPr lang="tr-TR" sz="1900" dirty="0" err="1" smtClean="0"/>
              <a:t>Hf</a:t>
            </a:r>
            <a:r>
              <a:rPr lang="tr-TR" sz="1900" dirty="0" smtClean="0"/>
              <a:t>  </a:t>
            </a:r>
            <a:r>
              <a:rPr lang="tr-TR" sz="1900" dirty="0" err="1" smtClean="0"/>
              <a:t>max</a:t>
            </a:r>
            <a:r>
              <a:rPr lang="tr-TR" sz="1900" dirty="0" smtClean="0"/>
              <a:t>. 8 </a:t>
            </a:r>
            <a:r>
              <a:rPr lang="tr-TR" sz="1900" dirty="0" err="1" smtClean="0"/>
              <a:t>hf</a:t>
            </a:r>
            <a:r>
              <a:rPr lang="tr-TR" sz="1900" dirty="0" smtClean="0"/>
              <a:t> 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1900" dirty="0" err="1" smtClean="0"/>
              <a:t>Deksametazon</a:t>
            </a:r>
            <a:r>
              <a:rPr lang="tr-TR" sz="1900" dirty="0" smtClean="0"/>
              <a:t> 40 mg/gün, toplam 4 gün  (3 kür /14-28 günde bir  şeklinde)</a:t>
            </a:r>
          </a:p>
          <a:p>
            <a:pPr>
              <a:buFont typeface="Wingdings" panose="05000000000000000000" pitchFamily="2" charset="2"/>
              <a:buChar char="ü"/>
            </a:pPr>
            <a:endParaRPr lang="tr-TR" sz="1900" dirty="0" smtClean="0"/>
          </a:p>
          <a:p>
            <a:r>
              <a:rPr lang="tr-TR" dirty="0" smtClean="0"/>
              <a:t>IVIG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1900" dirty="0" smtClean="0"/>
              <a:t>Tek (</a:t>
            </a:r>
            <a:r>
              <a:rPr lang="tr-TR" sz="1900" dirty="0" err="1" smtClean="0"/>
              <a:t>steroid</a:t>
            </a:r>
            <a:r>
              <a:rPr lang="tr-TR" sz="1900" dirty="0" smtClean="0"/>
              <a:t> </a:t>
            </a:r>
            <a:r>
              <a:rPr lang="tr-TR" sz="1900" dirty="0" err="1" smtClean="0"/>
              <a:t>kontraendike</a:t>
            </a:r>
            <a:r>
              <a:rPr lang="tr-TR" sz="1900" dirty="0" smtClean="0"/>
              <a:t>) ya da </a:t>
            </a:r>
            <a:r>
              <a:rPr lang="tr-TR" sz="1900" dirty="0" err="1" smtClean="0"/>
              <a:t>steroid</a:t>
            </a:r>
            <a:r>
              <a:rPr lang="tr-TR" sz="1900" dirty="0" smtClean="0"/>
              <a:t> (hızlı yanıt için oral yerine IV tercih edilebilir) ile kombine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1900" dirty="0" smtClean="0"/>
              <a:t>Acil operasyon ya da </a:t>
            </a:r>
            <a:r>
              <a:rPr lang="tr-TR" sz="1900" dirty="0" err="1" smtClean="0"/>
              <a:t>splenektomi</a:t>
            </a:r>
            <a:r>
              <a:rPr lang="tr-TR" sz="1900" dirty="0" smtClean="0"/>
              <a:t> öncesi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1900" dirty="0" smtClean="0"/>
              <a:t>1. basamak tedavide ve kanama durumunda 1-2 gr/kg /gün ve ya 0,4 gr/kg 5 gün </a:t>
            </a:r>
          </a:p>
          <a:p>
            <a:pPr>
              <a:buFont typeface="Wingdings" panose="05000000000000000000" pitchFamily="2" charset="2"/>
              <a:buChar char="ü"/>
            </a:pPr>
            <a:endParaRPr lang="tr-TR" sz="1900" dirty="0" smtClean="0"/>
          </a:p>
          <a:p>
            <a:pPr>
              <a:buNone/>
            </a:pPr>
            <a:r>
              <a:rPr lang="tr-TR" sz="2600" dirty="0" smtClean="0"/>
              <a:t>Hedef; </a:t>
            </a:r>
            <a:r>
              <a:rPr lang="tr-TR" sz="2600" dirty="0" err="1" smtClean="0"/>
              <a:t>trombosit</a:t>
            </a:r>
            <a:r>
              <a:rPr lang="tr-TR" sz="2600" dirty="0" smtClean="0"/>
              <a:t> sayısını normal seviyelere getirmekten ziyade kanama komplikasyonunu önleyecek yeterli </a:t>
            </a:r>
            <a:r>
              <a:rPr lang="tr-TR" sz="2600" dirty="0" err="1" smtClean="0"/>
              <a:t>trombosit</a:t>
            </a:r>
            <a:r>
              <a:rPr lang="tr-TR" sz="2600" dirty="0" smtClean="0"/>
              <a:t> sayısına ulaşmak</a:t>
            </a:r>
            <a:endParaRPr lang="tr-TR" dirty="0"/>
          </a:p>
        </p:txBody>
      </p:sp>
      <p:sp>
        <p:nvSpPr>
          <p:cNvPr id="5" name="4 Metin kutusu"/>
          <p:cNvSpPr txBox="1"/>
          <p:nvPr/>
        </p:nvSpPr>
        <p:spPr>
          <a:xfrm>
            <a:off x="3228109" y="5985164"/>
            <a:ext cx="8672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altLang="tr-TR" sz="800" dirty="0" smtClean="0"/>
              <a:t>-Provan D. </a:t>
            </a:r>
            <a:r>
              <a:rPr lang="tr-TR" altLang="tr-TR" sz="800" dirty="0" err="1" smtClean="0"/>
              <a:t>Blood</a:t>
            </a:r>
            <a:r>
              <a:rPr lang="tr-TR" altLang="tr-TR" sz="800" dirty="0" smtClean="0"/>
              <a:t> </a:t>
            </a:r>
            <a:r>
              <a:rPr lang="tr-TR" altLang="tr-TR" sz="800" dirty="0" err="1" smtClean="0"/>
              <a:t>advances</a:t>
            </a:r>
            <a:r>
              <a:rPr lang="tr-TR" altLang="tr-TR" sz="800" dirty="0" smtClean="0"/>
              <a:t>.2019 </a:t>
            </a:r>
            <a:r>
              <a:rPr lang="tr-TR" altLang="tr-TR" sz="800" dirty="0" err="1" smtClean="0"/>
              <a:t>Neunert</a:t>
            </a:r>
            <a:r>
              <a:rPr lang="tr-TR" altLang="tr-TR" sz="800" dirty="0" smtClean="0"/>
              <a:t> C. </a:t>
            </a:r>
            <a:r>
              <a:rPr lang="tr-TR" altLang="tr-TR" sz="800" dirty="0" err="1" smtClean="0"/>
              <a:t>Blood</a:t>
            </a:r>
            <a:r>
              <a:rPr lang="tr-TR" altLang="tr-TR" sz="800" dirty="0" smtClean="0"/>
              <a:t> </a:t>
            </a:r>
            <a:r>
              <a:rPr lang="tr-TR" altLang="tr-TR" sz="800" dirty="0" err="1" smtClean="0"/>
              <a:t>advances</a:t>
            </a:r>
            <a:r>
              <a:rPr lang="tr-TR" altLang="tr-TR" sz="800" dirty="0" smtClean="0"/>
              <a:t>.2019</a:t>
            </a:r>
          </a:p>
          <a:p>
            <a:r>
              <a:rPr lang="tr-TR" sz="800" dirty="0" smtClean="0"/>
              <a:t>-Matzdorff A, </a:t>
            </a:r>
            <a:r>
              <a:rPr lang="tr-TR" sz="800" dirty="0" err="1" smtClean="0"/>
              <a:t>Meyer</a:t>
            </a:r>
            <a:r>
              <a:rPr lang="tr-TR" sz="800" dirty="0" smtClean="0"/>
              <a:t> O et al. </a:t>
            </a:r>
            <a:r>
              <a:rPr lang="tr-TR" sz="800" dirty="0" err="1" smtClean="0"/>
              <a:t>Immune</a:t>
            </a:r>
            <a:r>
              <a:rPr lang="tr-TR" sz="800" dirty="0" smtClean="0"/>
              <a:t> </a:t>
            </a:r>
            <a:r>
              <a:rPr lang="tr-TR" sz="800" dirty="0" err="1" smtClean="0"/>
              <a:t>Thrombocytopenia</a:t>
            </a:r>
            <a:r>
              <a:rPr lang="tr-TR" sz="800" dirty="0" smtClean="0"/>
              <a:t> - </a:t>
            </a:r>
            <a:r>
              <a:rPr lang="tr-TR" sz="800" dirty="0" err="1" smtClean="0"/>
              <a:t>Current</a:t>
            </a:r>
            <a:r>
              <a:rPr lang="tr-TR" sz="800" dirty="0" smtClean="0"/>
              <a:t> </a:t>
            </a:r>
            <a:r>
              <a:rPr lang="tr-TR" sz="800" dirty="0" err="1" smtClean="0"/>
              <a:t>Diagnostics</a:t>
            </a:r>
            <a:r>
              <a:rPr lang="tr-TR" sz="800" dirty="0" smtClean="0"/>
              <a:t> </a:t>
            </a:r>
            <a:r>
              <a:rPr lang="tr-TR" sz="800" dirty="0" err="1" smtClean="0"/>
              <a:t>and</a:t>
            </a:r>
            <a:r>
              <a:rPr lang="tr-TR" sz="800" dirty="0" smtClean="0"/>
              <a:t> </a:t>
            </a:r>
            <a:r>
              <a:rPr lang="tr-TR" sz="800" dirty="0" err="1" smtClean="0"/>
              <a:t>Therapy</a:t>
            </a:r>
            <a:r>
              <a:rPr lang="tr-TR" sz="800" dirty="0" smtClean="0"/>
              <a:t>: </a:t>
            </a:r>
            <a:r>
              <a:rPr lang="tr-TR" sz="800" dirty="0" err="1" smtClean="0"/>
              <a:t>Recommendations</a:t>
            </a:r>
            <a:r>
              <a:rPr lang="tr-TR" sz="800" dirty="0" smtClean="0"/>
              <a:t> of a </a:t>
            </a:r>
            <a:r>
              <a:rPr lang="tr-TR" sz="800" dirty="0" err="1" smtClean="0"/>
              <a:t>Joint</a:t>
            </a:r>
            <a:r>
              <a:rPr lang="tr-TR" sz="800" dirty="0" smtClean="0"/>
              <a:t> </a:t>
            </a:r>
            <a:r>
              <a:rPr lang="tr-TR" sz="800" dirty="0" err="1" smtClean="0"/>
              <a:t>Working</a:t>
            </a:r>
            <a:r>
              <a:rPr lang="tr-TR" sz="800" dirty="0" smtClean="0"/>
              <a:t> </a:t>
            </a:r>
            <a:r>
              <a:rPr lang="tr-TR" sz="800" dirty="0" err="1" smtClean="0"/>
              <a:t>Group</a:t>
            </a:r>
            <a:r>
              <a:rPr lang="tr-TR" sz="800" dirty="0" smtClean="0"/>
              <a:t> of DGHO, ÖGHO, SGH, GPOH, </a:t>
            </a:r>
            <a:r>
              <a:rPr lang="tr-TR" sz="800" dirty="0" err="1" smtClean="0"/>
              <a:t>and</a:t>
            </a:r>
            <a:r>
              <a:rPr lang="tr-TR" sz="800" dirty="0" smtClean="0"/>
              <a:t> DGTI. </a:t>
            </a:r>
            <a:r>
              <a:rPr lang="tr-TR" sz="800" dirty="0" err="1" smtClean="0"/>
              <a:t>Oncol</a:t>
            </a:r>
            <a:r>
              <a:rPr lang="tr-TR" sz="800" dirty="0" smtClean="0"/>
              <a:t> </a:t>
            </a:r>
            <a:r>
              <a:rPr lang="tr-TR" sz="800" dirty="0" err="1" smtClean="0"/>
              <a:t>Res</a:t>
            </a:r>
            <a:r>
              <a:rPr lang="tr-TR" sz="800" dirty="0" smtClean="0"/>
              <a:t> </a:t>
            </a:r>
            <a:r>
              <a:rPr lang="tr-TR" sz="800" dirty="0" err="1" smtClean="0"/>
              <a:t>Treat</a:t>
            </a:r>
            <a:r>
              <a:rPr lang="tr-TR" sz="800" dirty="0" smtClean="0"/>
              <a:t>. 2018;41 </a:t>
            </a:r>
            <a:r>
              <a:rPr lang="tr-TR" sz="800" dirty="0" err="1" smtClean="0"/>
              <a:t>Suppl</a:t>
            </a:r>
            <a:r>
              <a:rPr lang="tr-TR" sz="800" dirty="0" smtClean="0"/>
              <a:t> 5:1-30.</a:t>
            </a:r>
          </a:p>
          <a:p>
            <a:r>
              <a:rPr lang="tr-TR" sz="800" dirty="0" smtClean="0"/>
              <a:t>-Matzdorff A, </a:t>
            </a:r>
            <a:r>
              <a:rPr lang="tr-TR" sz="800" dirty="0" err="1" smtClean="0"/>
              <a:t>Alesci</a:t>
            </a:r>
            <a:r>
              <a:rPr lang="tr-TR" sz="800" dirty="0" smtClean="0"/>
              <a:t> SR et al. </a:t>
            </a:r>
            <a:r>
              <a:rPr lang="tr-TR" sz="800" dirty="0" err="1" smtClean="0"/>
              <a:t>Expert</a:t>
            </a:r>
            <a:r>
              <a:rPr lang="tr-TR" sz="800" dirty="0" smtClean="0"/>
              <a:t> </a:t>
            </a:r>
            <a:r>
              <a:rPr lang="tr-TR" sz="800" dirty="0" err="1" smtClean="0"/>
              <a:t>Report</a:t>
            </a:r>
            <a:r>
              <a:rPr lang="tr-TR" sz="800" dirty="0" smtClean="0"/>
              <a:t> on </a:t>
            </a:r>
            <a:r>
              <a:rPr lang="tr-TR" sz="800" dirty="0" err="1" smtClean="0"/>
              <a:t>Immune</a:t>
            </a:r>
            <a:r>
              <a:rPr lang="tr-TR" sz="800" dirty="0" smtClean="0"/>
              <a:t> </a:t>
            </a:r>
            <a:r>
              <a:rPr lang="tr-TR" sz="800" dirty="0" err="1" smtClean="0"/>
              <a:t>Thrombocytopenia</a:t>
            </a:r>
            <a:r>
              <a:rPr lang="tr-TR" sz="800" dirty="0" smtClean="0"/>
              <a:t>: </a:t>
            </a:r>
            <a:r>
              <a:rPr lang="tr-TR" sz="800" dirty="0" err="1" smtClean="0"/>
              <a:t>Current</a:t>
            </a:r>
            <a:r>
              <a:rPr lang="tr-TR" sz="800" dirty="0" smtClean="0"/>
              <a:t> </a:t>
            </a:r>
            <a:r>
              <a:rPr lang="tr-TR" sz="800" dirty="0" err="1" smtClean="0"/>
              <a:t>Diagnostics</a:t>
            </a:r>
            <a:r>
              <a:rPr lang="tr-TR" sz="800" dirty="0" smtClean="0"/>
              <a:t> </a:t>
            </a:r>
            <a:r>
              <a:rPr lang="tr-TR" sz="800" dirty="0" err="1" smtClean="0"/>
              <a:t>and</a:t>
            </a:r>
            <a:r>
              <a:rPr lang="tr-TR" sz="800" dirty="0" smtClean="0"/>
              <a:t> </a:t>
            </a:r>
            <a:r>
              <a:rPr lang="tr-TR" sz="800" dirty="0" err="1" smtClean="0"/>
              <a:t>Treatment</a:t>
            </a:r>
            <a:r>
              <a:rPr lang="tr-TR" sz="800" dirty="0" smtClean="0"/>
              <a:t> - </a:t>
            </a:r>
            <a:r>
              <a:rPr lang="tr-TR" sz="800" dirty="0" err="1" smtClean="0"/>
              <a:t>Recommendations</a:t>
            </a:r>
            <a:r>
              <a:rPr lang="tr-TR" sz="800" dirty="0" smtClean="0"/>
              <a:t> </a:t>
            </a:r>
            <a:r>
              <a:rPr lang="tr-TR" sz="800" dirty="0" err="1" smtClean="0"/>
              <a:t>from</a:t>
            </a:r>
            <a:r>
              <a:rPr lang="tr-TR" sz="800" dirty="0" smtClean="0"/>
              <a:t> an </a:t>
            </a:r>
            <a:r>
              <a:rPr lang="tr-TR" sz="800" dirty="0" err="1" smtClean="0"/>
              <a:t>Expert</a:t>
            </a:r>
            <a:r>
              <a:rPr lang="tr-TR" sz="800" dirty="0" smtClean="0"/>
              <a:t> </a:t>
            </a:r>
            <a:r>
              <a:rPr lang="tr-TR" sz="800" dirty="0" err="1" smtClean="0"/>
              <a:t>Group</a:t>
            </a:r>
            <a:r>
              <a:rPr lang="tr-TR" sz="800" dirty="0" smtClean="0"/>
              <a:t> </a:t>
            </a:r>
            <a:r>
              <a:rPr lang="tr-TR" sz="800" dirty="0" err="1" smtClean="0"/>
              <a:t>from</a:t>
            </a:r>
            <a:r>
              <a:rPr lang="tr-TR" sz="800" dirty="0" smtClean="0"/>
              <a:t> </a:t>
            </a:r>
            <a:r>
              <a:rPr lang="tr-TR" sz="800" dirty="0" err="1" smtClean="0"/>
              <a:t>Austria</a:t>
            </a:r>
            <a:r>
              <a:rPr lang="tr-TR" sz="800" dirty="0" smtClean="0"/>
              <a:t>, </a:t>
            </a:r>
            <a:r>
              <a:rPr lang="tr-TR" sz="800" dirty="0" err="1" smtClean="0"/>
              <a:t>Germany</a:t>
            </a:r>
            <a:r>
              <a:rPr lang="tr-TR" sz="800" dirty="0" smtClean="0"/>
              <a:t>, </a:t>
            </a:r>
            <a:r>
              <a:rPr lang="tr-TR" sz="800" dirty="0" err="1" smtClean="0"/>
              <a:t>and</a:t>
            </a:r>
            <a:r>
              <a:rPr lang="tr-TR" sz="800" dirty="0" smtClean="0"/>
              <a:t> </a:t>
            </a:r>
            <a:r>
              <a:rPr lang="tr-TR" sz="800" dirty="0" err="1" smtClean="0"/>
              <a:t>Switzerland</a:t>
            </a:r>
            <a:r>
              <a:rPr lang="tr-TR" sz="800" dirty="0" smtClean="0"/>
              <a:t>. </a:t>
            </a:r>
            <a:r>
              <a:rPr lang="tr-TR" sz="800" dirty="0" err="1" smtClean="0"/>
              <a:t>Oncol</a:t>
            </a:r>
            <a:r>
              <a:rPr lang="tr-TR" sz="800" dirty="0" smtClean="0"/>
              <a:t> </a:t>
            </a:r>
            <a:r>
              <a:rPr lang="tr-TR" sz="800" dirty="0" err="1" smtClean="0"/>
              <a:t>Res</a:t>
            </a:r>
            <a:r>
              <a:rPr lang="tr-TR" sz="800" dirty="0" smtClean="0"/>
              <a:t> </a:t>
            </a:r>
            <a:r>
              <a:rPr lang="tr-TR" sz="800" dirty="0" err="1" smtClean="0"/>
              <a:t>Treat</a:t>
            </a:r>
            <a:r>
              <a:rPr lang="tr-TR" sz="800" dirty="0" smtClean="0"/>
              <a:t>. 2023;46 </a:t>
            </a:r>
            <a:r>
              <a:rPr lang="tr-TR" sz="800" dirty="0" err="1" smtClean="0"/>
              <a:t>Suppl</a:t>
            </a:r>
            <a:r>
              <a:rPr lang="tr-TR" sz="800" dirty="0" smtClean="0"/>
              <a:t> 2:5-44.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NE ZAMAN İKİNCİ BASAMAK TEDAVİ?</a:t>
            </a:r>
            <a:endParaRPr lang="tr-TR" b="1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6365" y="1454727"/>
            <a:ext cx="11665526" cy="5083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Metin kutusu"/>
          <p:cNvSpPr txBox="1"/>
          <p:nvPr/>
        </p:nvSpPr>
        <p:spPr>
          <a:xfrm>
            <a:off x="4765964" y="1745673"/>
            <a:ext cx="2521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ITP tanısı</a:t>
            </a:r>
            <a:endParaRPr lang="tr-TR" dirty="0"/>
          </a:p>
        </p:txBody>
      </p:sp>
      <p:sp>
        <p:nvSpPr>
          <p:cNvPr id="8" name="7 Metin kutusu"/>
          <p:cNvSpPr txBox="1"/>
          <p:nvPr/>
        </p:nvSpPr>
        <p:spPr>
          <a:xfrm>
            <a:off x="1080655" y="3034145"/>
            <a:ext cx="46689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dirty="0" smtClean="0"/>
              <a:t> 2-4 hafta içinde hiç yanıt yoksa</a:t>
            </a:r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 </a:t>
            </a:r>
            <a:r>
              <a:rPr lang="tr-TR" dirty="0" err="1" smtClean="0"/>
              <a:t>İntolere</a:t>
            </a:r>
            <a:r>
              <a:rPr lang="tr-TR" dirty="0" smtClean="0"/>
              <a:t> hasta ya da ciddi yan etki gelişimi</a:t>
            </a:r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 Geçici etki var ancak  </a:t>
            </a:r>
            <a:r>
              <a:rPr lang="tr-TR" dirty="0" err="1" smtClean="0"/>
              <a:t>plt</a:t>
            </a:r>
            <a:r>
              <a:rPr lang="tr-TR" dirty="0" smtClean="0"/>
              <a:t> başlangıç değere düştüyse</a:t>
            </a:r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 Yanıt var ancak uzun süreli kullanım sonrası 6 ay içinde yanıt kaybı geliştiyse</a:t>
            </a:r>
            <a:endParaRPr lang="tr-TR" dirty="0"/>
          </a:p>
        </p:txBody>
      </p:sp>
      <p:sp>
        <p:nvSpPr>
          <p:cNvPr id="9" name="8 Metin kutusu"/>
          <p:cNvSpPr txBox="1"/>
          <p:nvPr/>
        </p:nvSpPr>
        <p:spPr>
          <a:xfrm>
            <a:off x="6262255" y="3075709"/>
            <a:ext cx="46274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dirty="0" smtClean="0"/>
              <a:t> </a:t>
            </a:r>
            <a:r>
              <a:rPr lang="tr-TR" dirty="0" err="1" smtClean="0"/>
              <a:t>Steroid</a:t>
            </a:r>
            <a:r>
              <a:rPr lang="tr-TR" dirty="0" smtClean="0"/>
              <a:t> yanıtı olup kesildikten 6 ay sonra tekrarladıysa </a:t>
            </a:r>
          </a:p>
          <a:p>
            <a:r>
              <a:rPr lang="tr-TR" dirty="0" smtClean="0"/>
              <a:t>(yan etki olmadığı ve hastanın </a:t>
            </a:r>
            <a:r>
              <a:rPr lang="tr-TR" dirty="0" err="1" smtClean="0"/>
              <a:t>tolere</a:t>
            </a:r>
            <a:r>
              <a:rPr lang="tr-TR" dirty="0" smtClean="0"/>
              <a:t> ettiği gösterildiği takdirde </a:t>
            </a:r>
            <a:r>
              <a:rPr lang="tr-TR" dirty="0" err="1" smtClean="0"/>
              <a:t>steroid</a:t>
            </a:r>
            <a:r>
              <a:rPr lang="tr-TR" dirty="0" smtClean="0"/>
              <a:t> tekrarı)</a:t>
            </a:r>
            <a:endParaRPr lang="tr-TR" dirty="0"/>
          </a:p>
        </p:txBody>
      </p:sp>
      <p:sp>
        <p:nvSpPr>
          <p:cNvPr id="10" name="9 Metin kutusu"/>
          <p:cNvSpPr txBox="1"/>
          <p:nvPr/>
        </p:nvSpPr>
        <p:spPr>
          <a:xfrm>
            <a:off x="2895600" y="6286500"/>
            <a:ext cx="89487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dirty="0" smtClean="0"/>
              <a:t>Matzdorff A, </a:t>
            </a:r>
            <a:r>
              <a:rPr lang="tr-TR" sz="800" dirty="0" err="1" smtClean="0"/>
              <a:t>Alesci</a:t>
            </a:r>
            <a:r>
              <a:rPr lang="tr-TR" sz="800" dirty="0" smtClean="0"/>
              <a:t> SR et al. </a:t>
            </a:r>
            <a:r>
              <a:rPr lang="tr-TR" sz="800" dirty="0" err="1" smtClean="0"/>
              <a:t>Expert</a:t>
            </a:r>
            <a:r>
              <a:rPr lang="tr-TR" sz="800" dirty="0" smtClean="0"/>
              <a:t> </a:t>
            </a:r>
            <a:r>
              <a:rPr lang="tr-TR" sz="800" dirty="0" err="1" smtClean="0"/>
              <a:t>Report</a:t>
            </a:r>
            <a:r>
              <a:rPr lang="tr-TR" sz="800" dirty="0" smtClean="0"/>
              <a:t> on </a:t>
            </a:r>
            <a:r>
              <a:rPr lang="tr-TR" sz="800" dirty="0" err="1" smtClean="0"/>
              <a:t>Immune</a:t>
            </a:r>
            <a:r>
              <a:rPr lang="tr-TR" sz="800" dirty="0" smtClean="0"/>
              <a:t> </a:t>
            </a:r>
            <a:r>
              <a:rPr lang="tr-TR" sz="800" dirty="0" err="1" smtClean="0"/>
              <a:t>Thrombocytopenia</a:t>
            </a:r>
            <a:r>
              <a:rPr lang="tr-TR" sz="800" dirty="0" smtClean="0"/>
              <a:t>: </a:t>
            </a:r>
            <a:r>
              <a:rPr lang="tr-TR" sz="800" dirty="0" err="1" smtClean="0"/>
              <a:t>Current</a:t>
            </a:r>
            <a:r>
              <a:rPr lang="tr-TR" sz="800" dirty="0" smtClean="0"/>
              <a:t> </a:t>
            </a:r>
            <a:r>
              <a:rPr lang="tr-TR" sz="800" dirty="0" err="1" smtClean="0"/>
              <a:t>Diagnostics</a:t>
            </a:r>
            <a:r>
              <a:rPr lang="tr-TR" sz="800" dirty="0" smtClean="0"/>
              <a:t> </a:t>
            </a:r>
            <a:r>
              <a:rPr lang="tr-TR" sz="800" dirty="0" err="1" smtClean="0"/>
              <a:t>and</a:t>
            </a:r>
            <a:r>
              <a:rPr lang="tr-TR" sz="800" dirty="0" smtClean="0"/>
              <a:t> </a:t>
            </a:r>
            <a:r>
              <a:rPr lang="tr-TR" sz="800" dirty="0" err="1" smtClean="0"/>
              <a:t>Treatment</a:t>
            </a:r>
            <a:r>
              <a:rPr lang="tr-TR" sz="800" dirty="0" smtClean="0"/>
              <a:t> - </a:t>
            </a:r>
            <a:r>
              <a:rPr lang="tr-TR" sz="800" dirty="0" err="1" smtClean="0"/>
              <a:t>Recommendations</a:t>
            </a:r>
            <a:r>
              <a:rPr lang="tr-TR" sz="800" dirty="0" smtClean="0"/>
              <a:t> </a:t>
            </a:r>
            <a:r>
              <a:rPr lang="tr-TR" sz="800" dirty="0" err="1" smtClean="0"/>
              <a:t>from</a:t>
            </a:r>
            <a:r>
              <a:rPr lang="tr-TR" sz="800" dirty="0" smtClean="0"/>
              <a:t> an </a:t>
            </a:r>
            <a:r>
              <a:rPr lang="tr-TR" sz="800" dirty="0" err="1" smtClean="0"/>
              <a:t>Expert</a:t>
            </a:r>
            <a:r>
              <a:rPr lang="tr-TR" sz="800" dirty="0" smtClean="0"/>
              <a:t> </a:t>
            </a:r>
            <a:r>
              <a:rPr lang="tr-TR" sz="800" dirty="0" err="1" smtClean="0"/>
              <a:t>Group</a:t>
            </a:r>
            <a:r>
              <a:rPr lang="tr-TR" sz="800" dirty="0" smtClean="0"/>
              <a:t> </a:t>
            </a:r>
            <a:r>
              <a:rPr lang="tr-TR" sz="800" dirty="0" err="1" smtClean="0"/>
              <a:t>from</a:t>
            </a:r>
            <a:r>
              <a:rPr lang="tr-TR" sz="800" dirty="0" smtClean="0"/>
              <a:t> </a:t>
            </a:r>
            <a:r>
              <a:rPr lang="tr-TR" sz="800" dirty="0" err="1" smtClean="0"/>
              <a:t>Austria</a:t>
            </a:r>
            <a:r>
              <a:rPr lang="tr-TR" sz="800" dirty="0" smtClean="0"/>
              <a:t>, </a:t>
            </a:r>
            <a:r>
              <a:rPr lang="tr-TR" sz="800" dirty="0" err="1" smtClean="0"/>
              <a:t>Germany</a:t>
            </a:r>
            <a:r>
              <a:rPr lang="tr-TR" sz="800" dirty="0" smtClean="0"/>
              <a:t>, </a:t>
            </a:r>
            <a:r>
              <a:rPr lang="tr-TR" sz="800" dirty="0" err="1" smtClean="0"/>
              <a:t>and</a:t>
            </a:r>
            <a:r>
              <a:rPr lang="tr-TR" sz="800" dirty="0" smtClean="0"/>
              <a:t> </a:t>
            </a:r>
            <a:r>
              <a:rPr lang="tr-TR" sz="800" dirty="0" err="1" smtClean="0"/>
              <a:t>Switzerland</a:t>
            </a:r>
            <a:r>
              <a:rPr lang="tr-TR" sz="800" dirty="0" smtClean="0"/>
              <a:t>. </a:t>
            </a:r>
            <a:r>
              <a:rPr lang="tr-TR" sz="800" dirty="0" err="1" smtClean="0"/>
              <a:t>Oncol</a:t>
            </a:r>
            <a:r>
              <a:rPr lang="tr-TR" sz="800" dirty="0" smtClean="0"/>
              <a:t> </a:t>
            </a:r>
            <a:r>
              <a:rPr lang="tr-TR" sz="800" dirty="0" err="1" smtClean="0"/>
              <a:t>Res</a:t>
            </a:r>
            <a:r>
              <a:rPr lang="tr-TR" sz="800" dirty="0" smtClean="0"/>
              <a:t> </a:t>
            </a:r>
            <a:r>
              <a:rPr lang="tr-TR" sz="800" dirty="0" err="1" smtClean="0"/>
              <a:t>Treat</a:t>
            </a:r>
            <a:r>
              <a:rPr lang="tr-TR" sz="800" dirty="0" smtClean="0"/>
              <a:t>. 2023;46 </a:t>
            </a:r>
            <a:r>
              <a:rPr lang="tr-TR" sz="800" dirty="0" err="1" smtClean="0"/>
              <a:t>Suppl</a:t>
            </a:r>
            <a:r>
              <a:rPr lang="tr-TR" sz="800" dirty="0" smtClean="0"/>
              <a:t> 2:5-44.</a:t>
            </a:r>
            <a:endParaRPr lang="tr-TR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813473" cy="1035050"/>
          </a:xfrm>
        </p:spPr>
        <p:txBody>
          <a:bodyPr>
            <a:noAutofit/>
          </a:bodyPr>
          <a:lstStyle/>
          <a:p>
            <a:r>
              <a:rPr lang="tr-TR" b="1" dirty="0" smtClean="0"/>
              <a:t>İKİNCİ VE İLERİ BASAMAK TEDAVİLER</a:t>
            </a:r>
            <a:endParaRPr lang="tr-TR" b="1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1513" y="1293060"/>
            <a:ext cx="9344025" cy="488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Metin kutusu"/>
          <p:cNvSpPr txBox="1"/>
          <p:nvPr/>
        </p:nvSpPr>
        <p:spPr>
          <a:xfrm>
            <a:off x="858983" y="6276109"/>
            <a:ext cx="81049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dirty="0" err="1" smtClean="0"/>
              <a:t>Ghanima</a:t>
            </a:r>
            <a:r>
              <a:rPr lang="tr-TR" sz="800" dirty="0" smtClean="0"/>
              <a:t> W, </a:t>
            </a:r>
            <a:r>
              <a:rPr lang="tr-TR" sz="800" dirty="0" err="1" smtClean="0"/>
              <a:t>Cuker</a:t>
            </a:r>
            <a:r>
              <a:rPr lang="tr-TR" sz="800" dirty="0" smtClean="0"/>
              <a:t> A, </a:t>
            </a:r>
            <a:r>
              <a:rPr lang="tr-TR" sz="800" dirty="0" err="1" smtClean="0"/>
              <a:t>Michel</a:t>
            </a:r>
            <a:r>
              <a:rPr lang="tr-TR" sz="800" dirty="0" smtClean="0"/>
              <a:t> M. </a:t>
            </a:r>
            <a:r>
              <a:rPr lang="tr-TR" sz="800" dirty="0" err="1" smtClean="0"/>
              <a:t>Insights</a:t>
            </a:r>
            <a:r>
              <a:rPr lang="tr-TR" sz="800" dirty="0" smtClean="0"/>
              <a:t> on </a:t>
            </a:r>
            <a:r>
              <a:rPr lang="tr-TR" sz="800" dirty="0" err="1" smtClean="0"/>
              <a:t>treatment</a:t>
            </a:r>
            <a:r>
              <a:rPr lang="tr-TR" sz="800" dirty="0" smtClean="0"/>
              <a:t> of </a:t>
            </a:r>
            <a:r>
              <a:rPr lang="tr-TR" sz="800" dirty="0" err="1" smtClean="0"/>
              <a:t>adult</a:t>
            </a:r>
            <a:r>
              <a:rPr lang="tr-TR" sz="800" dirty="0" smtClean="0"/>
              <a:t> ITP: </a:t>
            </a:r>
            <a:r>
              <a:rPr lang="tr-TR" sz="800" dirty="0" err="1" smtClean="0"/>
              <a:t>algorithm</a:t>
            </a:r>
            <a:r>
              <a:rPr lang="tr-TR" sz="800" dirty="0" smtClean="0"/>
              <a:t> </a:t>
            </a:r>
            <a:r>
              <a:rPr lang="tr-TR" sz="800" dirty="0" err="1" smtClean="0"/>
              <a:t>for</a:t>
            </a:r>
            <a:r>
              <a:rPr lang="tr-TR" sz="800" dirty="0" smtClean="0"/>
              <a:t> </a:t>
            </a:r>
            <a:r>
              <a:rPr lang="tr-TR" sz="800" dirty="0" err="1" smtClean="0"/>
              <a:t>management</a:t>
            </a:r>
            <a:r>
              <a:rPr lang="tr-TR" sz="800" dirty="0" smtClean="0"/>
              <a:t> </a:t>
            </a:r>
            <a:r>
              <a:rPr lang="tr-TR" sz="800" dirty="0" err="1" smtClean="0"/>
              <a:t>and</a:t>
            </a:r>
            <a:r>
              <a:rPr lang="tr-TR" sz="800" dirty="0" smtClean="0"/>
              <a:t> role of </a:t>
            </a:r>
            <a:r>
              <a:rPr lang="tr-TR" sz="800" dirty="0" err="1" smtClean="0"/>
              <a:t>multimodal</a:t>
            </a:r>
            <a:r>
              <a:rPr lang="tr-TR" sz="800" dirty="0" smtClean="0"/>
              <a:t> </a:t>
            </a:r>
            <a:r>
              <a:rPr lang="tr-TR" sz="800" dirty="0" err="1" smtClean="0"/>
              <a:t>therapy</a:t>
            </a:r>
            <a:r>
              <a:rPr lang="tr-TR" sz="800" dirty="0" smtClean="0"/>
              <a:t>. </a:t>
            </a:r>
            <a:r>
              <a:rPr lang="tr-TR" sz="800" dirty="0" err="1" smtClean="0"/>
              <a:t>Hematology</a:t>
            </a:r>
            <a:r>
              <a:rPr lang="tr-TR" sz="800" dirty="0" smtClean="0"/>
              <a:t> </a:t>
            </a:r>
            <a:r>
              <a:rPr lang="tr-TR" sz="800" dirty="0" err="1" smtClean="0"/>
              <a:t>Am</a:t>
            </a:r>
            <a:r>
              <a:rPr lang="tr-TR" sz="800" dirty="0" smtClean="0"/>
              <a:t> </a:t>
            </a:r>
            <a:r>
              <a:rPr lang="tr-TR" sz="800" dirty="0" err="1" smtClean="0"/>
              <a:t>Soc</a:t>
            </a:r>
            <a:r>
              <a:rPr lang="tr-TR" sz="800" dirty="0" smtClean="0"/>
              <a:t> </a:t>
            </a:r>
            <a:r>
              <a:rPr lang="tr-TR" sz="800" dirty="0" err="1" smtClean="0"/>
              <a:t>Hematol</a:t>
            </a:r>
            <a:r>
              <a:rPr lang="tr-TR" sz="800" dirty="0" smtClean="0"/>
              <a:t> </a:t>
            </a:r>
            <a:r>
              <a:rPr lang="tr-TR" sz="800" dirty="0" err="1" smtClean="0"/>
              <a:t>Educ</a:t>
            </a:r>
            <a:r>
              <a:rPr lang="tr-TR" sz="800" dirty="0" smtClean="0"/>
              <a:t> Program. 2024 </a:t>
            </a:r>
            <a:r>
              <a:rPr lang="tr-TR" sz="800" dirty="0" err="1" smtClean="0"/>
              <a:t>Dec</a:t>
            </a:r>
            <a:r>
              <a:rPr lang="tr-TR" sz="800" dirty="0" smtClean="0"/>
              <a:t> 6;2024(1):678-684</a:t>
            </a:r>
            <a:endParaRPr lang="tr-TR" sz="800" dirty="0"/>
          </a:p>
        </p:txBody>
      </p:sp>
      <p:sp>
        <p:nvSpPr>
          <p:cNvPr id="8" name="7 Metin kutusu"/>
          <p:cNvSpPr txBox="1"/>
          <p:nvPr/>
        </p:nvSpPr>
        <p:spPr>
          <a:xfrm>
            <a:off x="985838" y="1219200"/>
            <a:ext cx="6578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Erişkin ITP hastalarına </a:t>
            </a:r>
            <a:r>
              <a:rPr lang="tr-TR" dirty="0" err="1" smtClean="0"/>
              <a:t>terapötik</a:t>
            </a:r>
            <a:r>
              <a:rPr lang="tr-TR" dirty="0" smtClean="0"/>
              <a:t> yaklaşım algoritması</a:t>
            </a:r>
            <a:endParaRPr lang="tr-TR" dirty="0"/>
          </a:p>
        </p:txBody>
      </p:sp>
      <p:sp>
        <p:nvSpPr>
          <p:cNvPr id="9" name="8 Metin kutusu"/>
          <p:cNvSpPr txBox="1"/>
          <p:nvPr/>
        </p:nvSpPr>
        <p:spPr>
          <a:xfrm>
            <a:off x="9229724" y="1163782"/>
            <a:ext cx="2962275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1600" dirty="0" smtClean="0"/>
              <a:t>*</a:t>
            </a:r>
            <a:r>
              <a:rPr lang="tr-TR" sz="1600" dirty="0" err="1" smtClean="0"/>
              <a:t>Ivıg</a:t>
            </a:r>
            <a:r>
              <a:rPr lang="tr-TR" sz="1600" dirty="0" smtClean="0"/>
              <a:t>: aktif ciddi kanama ve yüksek kanama riski</a:t>
            </a:r>
          </a:p>
          <a:p>
            <a:pPr algn="just"/>
            <a:endParaRPr lang="tr-TR" sz="1600" dirty="0" smtClean="0"/>
          </a:p>
          <a:p>
            <a:pPr algn="just"/>
            <a:r>
              <a:rPr lang="tr-TR" sz="1600" dirty="0" smtClean="0"/>
              <a:t>**</a:t>
            </a:r>
            <a:r>
              <a:rPr lang="tr-TR" sz="1600" dirty="0" err="1" smtClean="0"/>
              <a:t>Rx</a:t>
            </a:r>
            <a:r>
              <a:rPr lang="tr-TR" sz="1600" dirty="0" smtClean="0"/>
              <a:t>: sınırlı süreli tedavi isteyen, gebelik düşünen genç kadın, </a:t>
            </a:r>
            <a:r>
              <a:rPr lang="tr-TR" sz="1600" dirty="0" err="1" smtClean="0"/>
              <a:t>tromboemboli</a:t>
            </a:r>
            <a:r>
              <a:rPr lang="tr-TR" sz="1600" dirty="0" smtClean="0"/>
              <a:t> riski nedenli TPO-RA önerilmeyen hastalara</a:t>
            </a:r>
          </a:p>
          <a:p>
            <a:pPr algn="just"/>
            <a:endParaRPr lang="tr-TR" sz="1600" dirty="0" smtClean="0"/>
          </a:p>
          <a:p>
            <a:pPr algn="just"/>
            <a:r>
              <a:rPr lang="el-GR" sz="1600" dirty="0" smtClean="0"/>
              <a:t>δ</a:t>
            </a:r>
            <a:r>
              <a:rPr lang="tr-TR" sz="1600" dirty="0" smtClean="0"/>
              <a:t> </a:t>
            </a:r>
            <a:r>
              <a:rPr lang="tr-TR" sz="1600" dirty="0" err="1" smtClean="0"/>
              <a:t>Splenektomi</a:t>
            </a:r>
            <a:r>
              <a:rPr lang="tr-TR" sz="1600" dirty="0" smtClean="0"/>
              <a:t>: ikinci basamak tedaviler arasında hala yer almakta (tanı anından en az 12 ay sonra olmak kaydıyla)</a:t>
            </a:r>
          </a:p>
          <a:p>
            <a:pPr algn="just"/>
            <a:endParaRPr lang="tr-TR" sz="1600" dirty="0" smtClean="0"/>
          </a:p>
          <a:p>
            <a:pPr algn="just"/>
            <a:r>
              <a:rPr lang="tr-TR" sz="1600" dirty="0" smtClean="0"/>
              <a:t># Yeni ajanlar ve kombinasyon  tedavileri ilk ve ikinci basamakta umut verici olmakla birlikte standart tedavi olarak yer almıyor.</a:t>
            </a:r>
          </a:p>
          <a:p>
            <a:pPr algn="just"/>
            <a:endParaRPr lang="tr-TR" sz="1600" dirty="0" smtClean="0"/>
          </a:p>
          <a:p>
            <a:pPr algn="just"/>
            <a:r>
              <a:rPr lang="tr-TR" sz="1600" dirty="0" smtClean="0"/>
              <a:t>‘’ </a:t>
            </a:r>
            <a:r>
              <a:rPr lang="tr-TR" sz="1600" dirty="0" err="1" smtClean="0"/>
              <a:t>Dapson</a:t>
            </a:r>
            <a:r>
              <a:rPr lang="tr-TR" sz="1600" dirty="0" smtClean="0"/>
              <a:t> ve </a:t>
            </a:r>
            <a:r>
              <a:rPr lang="tr-TR" sz="1600" dirty="0" err="1" smtClean="0"/>
              <a:t>danazol</a:t>
            </a:r>
            <a:r>
              <a:rPr lang="tr-TR" sz="1600" dirty="0" smtClean="0"/>
              <a:t>: alternatif tedavilere ulaşılamayan yerlerde kullanılmaktadır.</a:t>
            </a:r>
            <a:endParaRPr lang="tr-T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3365</TotalTime>
  <Words>3812</Words>
  <Application>Microsoft Office PowerPoint</Application>
  <PresentationFormat>Geniş ekran</PresentationFormat>
  <Paragraphs>424</Paragraphs>
  <Slides>36</Slides>
  <Notes>23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36</vt:i4>
      </vt:variant>
    </vt:vector>
  </HeadingPairs>
  <TitlesOfParts>
    <vt:vector size="49" baseType="lpstr">
      <vt:lpstr>Aptos</vt:lpstr>
      <vt:lpstr>Aptos Display</vt:lpstr>
      <vt:lpstr>Arial</vt:lpstr>
      <vt:lpstr>BlinkMacSystemFont</vt:lpstr>
      <vt:lpstr>Bookman Old Style</vt:lpstr>
      <vt:lpstr>Calibri</vt:lpstr>
      <vt:lpstr>Cambria</vt:lpstr>
      <vt:lpstr>Comic Sans MS</vt:lpstr>
      <vt:lpstr>Open Sans</vt:lpstr>
      <vt:lpstr>Segoe UI</vt:lpstr>
      <vt:lpstr>Times New Roman</vt:lpstr>
      <vt:lpstr>Wingdings</vt:lpstr>
      <vt:lpstr>Office Teması</vt:lpstr>
      <vt:lpstr>İTP Tedavisinde Hangi Tedavi, Hangi Hastaya, Ne Zaman?</vt:lpstr>
      <vt:lpstr>İMMUN TROMBOSİTOPENİK PURPURA (İTP)</vt:lpstr>
      <vt:lpstr>İTP PATOGENEZİ</vt:lpstr>
      <vt:lpstr>İTP TEDAVİLERİ</vt:lpstr>
      <vt:lpstr>REFRAKTER İTP</vt:lpstr>
      <vt:lpstr>İTP HASTALARINDA TEDAVİ SEÇİMİNİ ETKİLEYEN FAKTÖRLER</vt:lpstr>
      <vt:lpstr>İTP’DE BİRİNCİ BASAMAK TEDAVİ</vt:lpstr>
      <vt:lpstr>NE ZAMAN İKİNCİ BASAMAK TEDAVİ?</vt:lpstr>
      <vt:lpstr>İKİNCİ VE İLERİ BASAMAK TEDAVİLER</vt:lpstr>
      <vt:lpstr>II. ve III. BASAMAK TEDAVİLER</vt:lpstr>
      <vt:lpstr>RİTUKSİMAB (ANTİ CD20)</vt:lpstr>
      <vt:lpstr>TPO-RA </vt:lpstr>
      <vt:lpstr>TPO-RA</vt:lpstr>
      <vt:lpstr>TPO-RA’LARIN KARŞILAŞTIRILMASI</vt:lpstr>
      <vt:lpstr>PowerPoint Sunusu</vt:lpstr>
      <vt:lpstr>FOSTAMATİNİB (SYK İNH) </vt:lpstr>
      <vt:lpstr>FOSTAMATİNİB </vt:lpstr>
      <vt:lpstr>FOSTAMATİNİB </vt:lpstr>
      <vt:lpstr>TPO-RA ve FOSTAMATİNİB</vt:lpstr>
      <vt:lpstr>SPLENEKTOMİ </vt:lpstr>
      <vt:lpstr>3. BASAMAK TEDAVİLER </vt:lpstr>
      <vt:lpstr>YENİ TEDAVİLER</vt:lpstr>
      <vt:lpstr>YENİ TEDAVİLER:KLİNİK ÇALIŞMALAR</vt:lpstr>
      <vt:lpstr>FcRn İNHİBİTÖRLERİ </vt:lpstr>
      <vt:lpstr>FcRn İNHİBİTÖRLERİ</vt:lpstr>
      <vt:lpstr>BRUTON TİROZİN KİNAZ İNHİBİTÖRLERİ</vt:lpstr>
      <vt:lpstr>     ANTİ CD 38 TEDAVİLER</vt:lpstr>
      <vt:lpstr>ANTİ KOMPLEMAN TEDAVİ</vt:lpstr>
      <vt:lpstr>KOMBİNASYON TEDAVİLERİ </vt:lpstr>
      <vt:lpstr>Eltrombopag Plus Cyclosporine In Refractory Immune Thrombocytopenia: A Single-Center Study 2023</vt:lpstr>
      <vt:lpstr>TPO-RA+Immunsupresif +IVIG</vt:lpstr>
      <vt:lpstr>TPO-RA+ RİTUKSİMAB</vt:lpstr>
      <vt:lpstr>RİTUKSİMAB+ ATRA</vt:lpstr>
      <vt:lpstr>Rx+Dexa+CSA KOMBİNASYONU %60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REFRAKTER ITP YÖNETİMİ</dc:title>
  <dc:creator>gökçen polat</dc:creator>
  <cp:lastModifiedBy>Lenovo</cp:lastModifiedBy>
  <cp:revision>126</cp:revision>
  <dcterms:created xsi:type="dcterms:W3CDTF">2024-05-17T06:37:18Z</dcterms:created>
  <dcterms:modified xsi:type="dcterms:W3CDTF">2025-04-26T09:42:41Z</dcterms:modified>
</cp:coreProperties>
</file>